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59"/>
  </p:notesMasterIdLst>
  <p:handoutMasterIdLst>
    <p:handoutMasterId r:id="rId60"/>
  </p:handoutMasterIdLst>
  <p:sldIdLst>
    <p:sldId id="281" r:id="rId6"/>
    <p:sldId id="291" r:id="rId7"/>
    <p:sldId id="296" r:id="rId8"/>
    <p:sldId id="304" r:id="rId9"/>
    <p:sldId id="305" r:id="rId10"/>
    <p:sldId id="310" r:id="rId11"/>
    <p:sldId id="306" r:id="rId12"/>
    <p:sldId id="307" r:id="rId13"/>
    <p:sldId id="316" r:id="rId14"/>
    <p:sldId id="308" r:id="rId15"/>
    <p:sldId id="309" r:id="rId16"/>
    <p:sldId id="361" r:id="rId17"/>
    <p:sldId id="360" r:id="rId18"/>
    <p:sldId id="362" r:id="rId19"/>
    <p:sldId id="363" r:id="rId20"/>
    <p:sldId id="320" r:id="rId21"/>
    <p:sldId id="367" r:id="rId22"/>
    <p:sldId id="365" r:id="rId23"/>
    <p:sldId id="370" r:id="rId24"/>
    <p:sldId id="366" r:id="rId25"/>
    <p:sldId id="375" r:id="rId26"/>
    <p:sldId id="325" r:id="rId27"/>
    <p:sldId id="341" r:id="rId28"/>
    <p:sldId id="335" r:id="rId29"/>
    <p:sldId id="336" r:id="rId30"/>
    <p:sldId id="382" r:id="rId31"/>
    <p:sldId id="355" r:id="rId32"/>
    <p:sldId id="383" r:id="rId33"/>
    <p:sldId id="354" r:id="rId34"/>
    <p:sldId id="328" r:id="rId35"/>
    <p:sldId id="374" r:id="rId36"/>
    <p:sldId id="376" r:id="rId37"/>
    <p:sldId id="378" r:id="rId38"/>
    <p:sldId id="330" r:id="rId39"/>
    <p:sldId id="387" r:id="rId40"/>
    <p:sldId id="326" r:id="rId41"/>
    <p:sldId id="331" r:id="rId42"/>
    <p:sldId id="332" r:id="rId43"/>
    <p:sldId id="381" r:id="rId44"/>
    <p:sldId id="357" r:id="rId45"/>
    <p:sldId id="339" r:id="rId46"/>
    <p:sldId id="337" r:id="rId47"/>
    <p:sldId id="338" r:id="rId48"/>
    <p:sldId id="384" r:id="rId49"/>
    <p:sldId id="388" r:id="rId50"/>
    <p:sldId id="347" r:id="rId51"/>
    <p:sldId id="348" r:id="rId52"/>
    <p:sldId id="345" r:id="rId53"/>
    <p:sldId id="349" r:id="rId54"/>
    <p:sldId id="344" r:id="rId55"/>
    <p:sldId id="351" r:id="rId56"/>
    <p:sldId id="386" r:id="rId57"/>
    <p:sldId id="385" r:id="rId58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C5D2A"/>
    <a:srgbClr val="31AA06"/>
    <a:srgbClr val="4A4E52"/>
    <a:srgbClr val="000000"/>
    <a:srgbClr val="DF411C"/>
    <a:srgbClr val="7F8781"/>
    <a:srgbClr val="EEEEEE"/>
    <a:srgbClr val="DE412F"/>
    <a:srgbClr val="E3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5" autoAdjust="0"/>
    <p:restoredTop sz="94868" autoAdjust="0"/>
  </p:normalViewPr>
  <p:slideViewPr>
    <p:cSldViewPr snapToGrid="0">
      <p:cViewPr varScale="1">
        <p:scale>
          <a:sx n="92" d="100"/>
          <a:sy n="92" d="100"/>
        </p:scale>
        <p:origin x="108" y="90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1.xml"/><Relationship Id="rId61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13/04/2017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13/04/2017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mtClean="0"/>
              <a:t>Второй уровень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mtClean="0"/>
              <a:t>Третий уровень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mtClean="0"/>
              <a:t>Четвертый уровень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mtClean="0"/>
              <a:t>Второй уровень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mtClean="0"/>
              <a:t>Третий уровень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mtClean="0"/>
              <a:t>Четвертый уровень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80985" y="1539089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647761" y="2337460"/>
            <a:ext cx="7982533" cy="1109009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1066126" y="1647185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06824" y="2321982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6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54106" y="3166616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ontent Placeholder 2"/>
          <p:cNvSpPr>
            <a:spLocks noGrp="1"/>
          </p:cNvSpPr>
          <p:nvPr>
            <p:ph idx="25" hasCustomPrompt="1"/>
          </p:nvPr>
        </p:nvSpPr>
        <p:spPr>
          <a:xfrm>
            <a:off x="1066126" y="3274712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806824" y="3949509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0" name="Rectangle 39"/>
          <p:cNvSpPr/>
          <p:nvPr userDrawn="1"/>
        </p:nvSpPr>
        <p:spPr>
          <a:xfrm>
            <a:off x="854106" y="4794143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1066126" y="4902239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2" name="Content Placeholder 2"/>
          <p:cNvSpPr>
            <a:spLocks noGrp="1"/>
          </p:cNvSpPr>
          <p:nvPr>
            <p:ph idx="28" hasCustomPrompt="1"/>
          </p:nvPr>
        </p:nvSpPr>
        <p:spPr>
          <a:xfrm>
            <a:off x="806824" y="5577036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47761" y="1539089"/>
            <a:ext cx="7982533" cy="742791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E411B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647761" y="159908"/>
            <a:ext cx="7395049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880985" y="648708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tx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logo or icons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3050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4" r:id="rId8"/>
    <p:sldLayoutId id="214748368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mputer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dreads.com/author/show/60287.John_Wood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urcemaking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</a:t>
            </a:r>
            <a:r>
              <a:rPr lang="en-US" dirty="0" smtClean="0">
                <a:solidFill>
                  <a:srgbClr val="DE411B"/>
                </a:solidFill>
              </a:rPr>
              <a:t>QUALITY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TO WRITE CLEAN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Conventions</a:t>
            </a:r>
            <a:endParaRPr lang="en-GB" dirty="0"/>
          </a:p>
        </p:txBody>
      </p:sp>
      <p:sp>
        <p:nvSpPr>
          <p:cNvPr id="3" name="Объект 2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 smtClean="0"/>
              <a:t>LINK FOR ONE.ENDAVA.COM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 b="26667"/>
          <a:stretch/>
        </p:blipFill>
        <p:spPr>
          <a:xfrm>
            <a:off x="1739140" y="2047009"/>
            <a:ext cx="8791075" cy="42098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00067" y="1434779"/>
            <a:ext cx="3469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rgbClr val="DC5D2A"/>
                </a:solidFill>
              </a:rPr>
              <a:t>https://one.endava.com/</a:t>
            </a:r>
          </a:p>
        </p:txBody>
      </p:sp>
    </p:spTree>
    <p:extLst>
      <p:ext uri="{BB962C8B-B14F-4D97-AF65-F5344CB8AC3E}">
        <p14:creationId xmlns:p14="http://schemas.microsoft.com/office/powerpoint/2010/main" val="25162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06824" y="1858475"/>
            <a:ext cx="9657976" cy="4707577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code quality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NAMING</a:t>
            </a:r>
          </a:p>
          <a:p>
            <a:r>
              <a:rPr lang="en-US" sz="2800" dirty="0" smtClean="0"/>
              <a:t>Functions</a:t>
            </a:r>
          </a:p>
          <a:p>
            <a:r>
              <a:rPr lang="en-US" sz="2800" dirty="0" smtClean="0"/>
              <a:t>Classes</a:t>
            </a:r>
          </a:p>
          <a:p>
            <a:r>
              <a:rPr lang="en-US" sz="2800" dirty="0" smtClean="0"/>
              <a:t>Comments</a:t>
            </a:r>
          </a:p>
          <a:p>
            <a:r>
              <a:rPr lang="en-US" sz="2800" dirty="0" smtClean="0"/>
              <a:t>CONDITIONALS</a:t>
            </a:r>
          </a:p>
          <a:p>
            <a:r>
              <a:rPr lang="en-US" sz="2800" dirty="0" smtClean="0"/>
              <a:t>Exceptions</a:t>
            </a:r>
          </a:p>
          <a:p>
            <a:r>
              <a:rPr lang="en-US" sz="2800" dirty="0" smtClean="0"/>
              <a:t>REFACTORING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599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WHY NAMES ARE SO IMPORTANT?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10833" y="2841181"/>
            <a:ext cx="45660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One difference between a smart programmer and a professional programmer is that the professional understands that </a:t>
            </a:r>
            <a:r>
              <a:rPr lang="en-US" sz="1600" b="1" dirty="0"/>
              <a:t>clarity is king</a:t>
            </a:r>
            <a:r>
              <a:rPr lang="en-US" sz="1600" dirty="0" smtClean="0"/>
              <a:t>.</a:t>
            </a:r>
          </a:p>
          <a:p>
            <a:endParaRPr lang="en-US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25" y="2616909"/>
            <a:ext cx="4907830" cy="312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0833" y="1705411"/>
            <a:ext cx="4340113" cy="448637"/>
          </a:xfrm>
        </p:spPr>
        <p:txBody>
          <a:bodyPr>
            <a:noAutofit/>
          </a:bodyPr>
          <a:lstStyle/>
          <a:p>
            <a:r>
              <a:rPr lang="en-US" sz="1800" dirty="0" smtClean="0"/>
              <a:t>USE INTENTION-Revealing NAMES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1210833" y="2929299"/>
            <a:ext cx="3592717" cy="448637"/>
          </a:xfrm>
        </p:spPr>
        <p:txBody>
          <a:bodyPr/>
          <a:lstStyle/>
          <a:p>
            <a:r>
              <a:rPr lang="en-US" dirty="0" smtClean="0"/>
              <a:t>DON’T USE NOISE WORDS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23"/>
          </p:nvPr>
        </p:nvSpPr>
        <p:spPr>
          <a:xfrm>
            <a:off x="1210833" y="4217734"/>
            <a:ext cx="3592717" cy="448637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dirty="0" smtClean="0"/>
              <a:t>Encodings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1210833" y="2162322"/>
            <a:ext cx="3592717" cy="651460"/>
          </a:xfrm>
        </p:spPr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x;</a:t>
            </a:r>
          </a:p>
          <a:p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counter;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24"/>
          </p:nvPr>
        </p:nvSpPr>
        <p:spPr>
          <a:xfrm>
            <a:off x="1210833" y="3392642"/>
            <a:ext cx="3267235" cy="651460"/>
          </a:xfrm>
        </p:spPr>
        <p:txBody>
          <a:bodyPr/>
          <a:lstStyle/>
          <a:p>
            <a:r>
              <a:rPr lang="en-US" dirty="0" err="1" smtClean="0"/>
              <a:t>CustomerObject</a:t>
            </a:r>
            <a:r>
              <a:rPr lang="en-US" dirty="0" smtClean="0"/>
              <a:t>;</a:t>
            </a:r>
          </a:p>
          <a:p>
            <a:r>
              <a:rPr lang="en-US" dirty="0" smtClean="0"/>
              <a:t>Customer;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25"/>
          </p:nvPr>
        </p:nvSpPr>
        <p:spPr>
          <a:xfrm>
            <a:off x="1217623" y="4683748"/>
            <a:ext cx="3267235" cy="651460"/>
          </a:xfrm>
        </p:spPr>
        <p:txBody>
          <a:bodyPr/>
          <a:lstStyle/>
          <a:p>
            <a:r>
              <a:rPr lang="en-US" dirty="0" err="1" smtClean="0"/>
              <a:t>curentOpenTasksList</a:t>
            </a:r>
            <a:endParaRPr lang="en-US" dirty="0" smtClean="0"/>
          </a:p>
          <a:p>
            <a:r>
              <a:rPr lang="en-US" dirty="0" err="1" smtClean="0"/>
              <a:t>COTList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702697" y="1705411"/>
            <a:ext cx="4340113" cy="448637"/>
          </a:xfrm>
          <a:prstGeom prst="rect">
            <a:avLst/>
          </a:prstGeom>
        </p:spPr>
        <p:txBody>
          <a:bodyPr vert="horz" lIns="0" tIns="45720" rIns="9144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PREFIX AND UNDERSCORES</a:t>
            </a:r>
            <a:endParaRPr lang="en-US" sz="18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6702697" y="2929299"/>
            <a:ext cx="3592717" cy="44863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DON’T USE VERY ALIKE NAMES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702697" y="4217734"/>
            <a:ext cx="3699948" cy="44863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Pascal case for Acronyms</a:t>
            </a:r>
            <a:endParaRPr lang="en-US" dirty="0"/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6702697" y="2162322"/>
            <a:ext cx="4340113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string </a:t>
            </a:r>
            <a:r>
              <a:rPr lang="en-US" dirty="0" err="1" smtClean="0"/>
              <a:t>email_For_Contacts</a:t>
            </a:r>
            <a:r>
              <a:rPr lang="en-US" dirty="0" smtClean="0"/>
              <a:t>;</a:t>
            </a:r>
          </a:p>
          <a:p>
            <a:r>
              <a:rPr lang="en-US" dirty="0" smtClean="0"/>
              <a:t>string </a:t>
            </a:r>
            <a:r>
              <a:rPr lang="en-US" dirty="0" err="1" smtClean="0"/>
              <a:t>emailForContacts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19" name="Content Placeholder 6"/>
          <p:cNvSpPr txBox="1">
            <a:spLocks/>
          </p:cNvSpPr>
          <p:nvPr/>
        </p:nvSpPr>
        <p:spPr>
          <a:xfrm>
            <a:off x="6702697" y="3392642"/>
            <a:ext cx="4340113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GraphicsControllerForStorageDevicesData</a:t>
            </a:r>
            <a:endParaRPr lang="en-US" dirty="0"/>
          </a:p>
          <a:p>
            <a:r>
              <a:rPr lang="en-US" dirty="0" err="1"/>
              <a:t>GraphicsControllerForHandlingDevicesData</a:t>
            </a:r>
            <a:endParaRPr lang="en-US" dirty="0"/>
          </a:p>
        </p:txBody>
      </p:sp>
      <p:sp>
        <p:nvSpPr>
          <p:cNvPr id="20" name="Content Placeholder 7"/>
          <p:cNvSpPr txBox="1">
            <a:spLocks/>
          </p:cNvSpPr>
          <p:nvPr/>
        </p:nvSpPr>
        <p:spPr>
          <a:xfrm>
            <a:off x="6709487" y="4683748"/>
            <a:ext cx="4333323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XMLDocument</a:t>
            </a:r>
            <a:endParaRPr lang="en-US" dirty="0" smtClean="0"/>
          </a:p>
          <a:p>
            <a:r>
              <a:rPr lang="en-US" dirty="0" err="1" smtClean="0"/>
              <a:t>XmlDocument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806824" y="2560355"/>
            <a:ext cx="5007236" cy="599651"/>
          </a:xfrm>
        </p:spPr>
        <p:txBody>
          <a:bodyPr/>
          <a:lstStyle/>
          <a:p>
            <a:pPr lvl="1"/>
            <a:r>
              <a:rPr lang="en-US" dirty="0" smtClean="0"/>
              <a:t>Should be </a:t>
            </a:r>
            <a:r>
              <a:rPr lang="en-US" b="1" dirty="0" smtClean="0"/>
              <a:t>noun</a:t>
            </a:r>
            <a:r>
              <a:rPr lang="en-US" dirty="0" smtClean="0"/>
              <a:t> or noun phrase</a:t>
            </a:r>
          </a:p>
          <a:p>
            <a:pPr lvl="1"/>
            <a:r>
              <a:rPr lang="en-US" dirty="0"/>
              <a:t>Avoid words like Manager, Processor, </a:t>
            </a:r>
            <a:r>
              <a:rPr lang="en-US" dirty="0" smtClean="0"/>
              <a:t>Data </a:t>
            </a:r>
            <a:r>
              <a:rPr lang="en-US" dirty="0"/>
              <a:t>or Info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CLASSES NAMES: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0"/>
          </p:nvPr>
        </p:nvSpPr>
        <p:spPr>
          <a:xfrm>
            <a:off x="6346564" y="2568629"/>
            <a:ext cx="5007236" cy="1767150"/>
          </a:xfrm>
        </p:spPr>
        <p:txBody>
          <a:bodyPr/>
          <a:lstStyle/>
          <a:p>
            <a:pPr lvl="1"/>
            <a:r>
              <a:rPr lang="en-US" dirty="0" smtClean="0"/>
              <a:t>Should be </a:t>
            </a:r>
            <a:r>
              <a:rPr lang="en-US" b="1" dirty="0" smtClean="0"/>
              <a:t>verb</a:t>
            </a:r>
            <a:r>
              <a:rPr lang="en-US" dirty="0" smtClean="0"/>
              <a:t> </a:t>
            </a:r>
            <a:r>
              <a:rPr lang="en-US" dirty="0"/>
              <a:t>or verb </a:t>
            </a:r>
            <a:r>
              <a:rPr lang="en-US" dirty="0" smtClean="0"/>
              <a:t>phrase</a:t>
            </a:r>
          </a:p>
          <a:p>
            <a:pPr lvl="1"/>
            <a:r>
              <a:rPr lang="en-US" dirty="0" smtClean="0"/>
              <a:t>If</a:t>
            </a:r>
            <a:r>
              <a:rPr lang="en-US" dirty="0"/>
              <a:t>, Or, And are signs that </a:t>
            </a:r>
            <a:r>
              <a:rPr lang="en-US" dirty="0" smtClean="0"/>
              <a:t>function </a:t>
            </a:r>
            <a:r>
              <a:rPr lang="en-US" dirty="0"/>
              <a:t>does more than one </a:t>
            </a:r>
            <a:r>
              <a:rPr lang="en-US" dirty="0" smtClean="0"/>
              <a:t>thing</a:t>
            </a:r>
          </a:p>
          <a:p>
            <a:pPr lvl="1"/>
            <a:r>
              <a:rPr lang="en-US" dirty="0" smtClean="0"/>
              <a:t>Avoid side effects</a:t>
            </a:r>
            <a:endParaRPr lang="en-US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 smtClean="0"/>
              <a:t>FUNCTIONS NAMES</a:t>
            </a:r>
            <a:endParaRPr lang="en-GB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806824" y="4243000"/>
            <a:ext cx="5007236" cy="59965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Boolean </a:t>
            </a:r>
            <a:r>
              <a:rPr lang="en-US" dirty="0"/>
              <a:t>name starts with </a:t>
            </a:r>
            <a:r>
              <a:rPr lang="en-US" dirty="0" smtClean="0"/>
              <a:t>is </a:t>
            </a:r>
            <a:r>
              <a:rPr lang="en-US" dirty="0"/>
              <a:t>or </a:t>
            </a:r>
            <a:r>
              <a:rPr lang="en-US" dirty="0" smtClean="0"/>
              <a:t>if</a:t>
            </a:r>
            <a:endParaRPr lang="en-US" dirty="0"/>
          </a:p>
          <a:p>
            <a:pPr lvl="1"/>
            <a:r>
              <a:rPr lang="en-US" dirty="0"/>
              <a:t>Think in a positive way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806824" y="3865394"/>
            <a:ext cx="5007236" cy="369332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BOOLEAN NAMES: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2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USE SOLUTION DOMAIN NAMES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18690" y="2668830"/>
            <a:ext cx="45660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600" dirty="0"/>
              <a:t>Pick one word for one abstract concept and stick with it. For instance, it’s confusing to have fetch, retrieve, </a:t>
            </a:r>
            <a:r>
              <a:rPr lang="en-US" sz="1600" dirty="0" smtClean="0"/>
              <a:t>load and </a:t>
            </a:r>
            <a:r>
              <a:rPr lang="en-US" sz="1600" dirty="0"/>
              <a:t>get as equivalent </a:t>
            </a:r>
            <a:r>
              <a:rPr lang="en-US" sz="1600" dirty="0" smtClean="0"/>
              <a:t>methods.</a:t>
            </a:r>
          </a:p>
          <a:p>
            <a:endParaRPr lang="en-US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25" y="2797680"/>
            <a:ext cx="4907830" cy="2763108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1218690" y="3746048"/>
            <a:ext cx="5364990" cy="1364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Pick </a:t>
            </a:r>
            <a:r>
              <a:rPr lang="en-US" dirty="0" smtClean="0"/>
              <a:t>one word </a:t>
            </a:r>
            <a:r>
              <a:rPr lang="en-US" dirty="0"/>
              <a:t>per </a:t>
            </a:r>
            <a:r>
              <a:rPr lang="en-US" dirty="0" smtClean="0"/>
              <a:t>concept</a:t>
            </a:r>
          </a:p>
          <a:p>
            <a:pPr lvl="1"/>
            <a:r>
              <a:rPr lang="en-US" dirty="0"/>
              <a:t>Use problem domain </a:t>
            </a:r>
            <a:r>
              <a:rPr lang="en-US" dirty="0" smtClean="0"/>
              <a:t>names</a:t>
            </a:r>
          </a:p>
          <a:p>
            <a:pPr lvl="1"/>
            <a:r>
              <a:rPr lang="en-US" dirty="0" smtClean="0"/>
              <a:t>Be </a:t>
            </a:r>
            <a:r>
              <a:rPr lang="en-US" dirty="0"/>
              <a:t>consistent in your </a:t>
            </a:r>
            <a:r>
              <a:rPr lang="en-US" dirty="0" smtClean="0"/>
              <a:t>names</a:t>
            </a:r>
            <a:endParaRPr lang="ru-RU" dirty="0" smtClean="0"/>
          </a:p>
          <a:p>
            <a:pPr lvl="1"/>
            <a:r>
              <a:rPr lang="en-US" dirty="0" smtClean="0"/>
              <a:t>Choose key </a:t>
            </a:r>
            <a:r>
              <a:rPr lang="en-US" dirty="0"/>
              <a:t>words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06824" y="1858475"/>
            <a:ext cx="9657976" cy="4707577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code quality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/>
              <a:t>NAMING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Functions</a:t>
            </a:r>
          </a:p>
          <a:p>
            <a:r>
              <a:rPr lang="en-US" sz="2800" dirty="0" smtClean="0"/>
              <a:t>Classes</a:t>
            </a:r>
          </a:p>
          <a:p>
            <a:r>
              <a:rPr lang="en-US" sz="2800" dirty="0" smtClean="0"/>
              <a:t>COMMENTS</a:t>
            </a:r>
          </a:p>
          <a:p>
            <a:r>
              <a:rPr lang="en-US" sz="2800" dirty="0" smtClean="0"/>
              <a:t>CONDITIONALS</a:t>
            </a:r>
          </a:p>
          <a:p>
            <a:r>
              <a:rPr lang="en-US" sz="2800" dirty="0" smtClean="0"/>
              <a:t>Exceptions</a:t>
            </a:r>
          </a:p>
          <a:p>
            <a:r>
              <a:rPr lang="en-US" sz="2800" dirty="0" smtClean="0"/>
              <a:t>REFACTORING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495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How short should a function be?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26" y="2700169"/>
            <a:ext cx="5066929" cy="2868072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1218690" y="2797680"/>
            <a:ext cx="5364990" cy="221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Function should be very small or even smaller.</a:t>
            </a:r>
          </a:p>
        </p:txBody>
      </p:sp>
      <p:sp>
        <p:nvSpPr>
          <p:cNvPr id="7" name="Rectangle 10"/>
          <p:cNvSpPr/>
          <p:nvPr/>
        </p:nvSpPr>
        <p:spPr>
          <a:xfrm>
            <a:off x="1512449" y="3155616"/>
            <a:ext cx="1067243" cy="51156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6116" y="3207745"/>
            <a:ext cx="1113576" cy="40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20-30 lines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1208690" y="3897241"/>
            <a:ext cx="5364990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Each function tells its own short story.</a:t>
            </a:r>
          </a:p>
          <a:p>
            <a:pPr lvl="1"/>
            <a:r>
              <a:rPr lang="en-US" dirty="0" smtClean="0"/>
              <a:t>Each function lead you to the next.</a:t>
            </a:r>
          </a:p>
          <a:p>
            <a:pPr lvl="1"/>
            <a:r>
              <a:rPr lang="en-US" dirty="0" smtClean="0"/>
              <a:t>Each function should be transparently obvious.</a:t>
            </a:r>
          </a:p>
        </p:txBody>
      </p:sp>
    </p:spTree>
    <p:extLst>
      <p:ext uri="{BB962C8B-B14F-4D97-AF65-F5344CB8AC3E}">
        <p14:creationId xmlns:p14="http://schemas.microsoft.com/office/powerpoint/2010/main" val="4778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GB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64" y="3006375"/>
            <a:ext cx="5126311" cy="3157807"/>
          </a:xfrm>
          <a:prstGeom prst="rect">
            <a:avLst/>
          </a:prstGeom>
        </p:spPr>
      </p:pic>
      <p:sp>
        <p:nvSpPr>
          <p:cNvPr id="7" name="Content Placeholder 12"/>
          <p:cNvSpPr>
            <a:spLocks noGrp="1"/>
          </p:cNvSpPr>
          <p:nvPr>
            <p:ph idx="19"/>
          </p:nvPr>
        </p:nvSpPr>
        <p:spPr>
          <a:xfrm>
            <a:off x="1210832" y="1691787"/>
            <a:ext cx="9831977" cy="1217769"/>
          </a:xfrm>
        </p:spPr>
        <p:txBody>
          <a:bodyPr/>
          <a:lstStyle/>
          <a:p>
            <a:r>
              <a:rPr lang="en-US" sz="3600" dirty="0"/>
              <a:t>Method should do one thing </a:t>
            </a:r>
            <a:endParaRPr lang="en-US" sz="3600" dirty="0" smtClean="0"/>
          </a:p>
          <a:p>
            <a:r>
              <a:rPr lang="en-US" sz="3600" dirty="0" smtClean="0"/>
              <a:t>and </a:t>
            </a:r>
            <a:r>
              <a:rPr lang="en-US" sz="3600" dirty="0"/>
              <a:t>do one thing well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568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>
          <a:xfrm>
            <a:off x="1401007" y="2097578"/>
            <a:ext cx="3646842" cy="369332"/>
          </a:xfrm>
        </p:spPr>
        <p:txBody>
          <a:bodyPr/>
          <a:lstStyle/>
          <a:p>
            <a:r>
              <a:rPr lang="en-US" dirty="0"/>
              <a:t>WHAT MAKES FUNCTIONS DIRTY?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1"/>
          </p:nvPr>
        </p:nvSpPr>
        <p:spPr>
          <a:xfrm>
            <a:off x="6863082" y="2097081"/>
            <a:ext cx="3859821" cy="369332"/>
          </a:xfrm>
        </p:spPr>
        <p:txBody>
          <a:bodyPr/>
          <a:lstStyle/>
          <a:p>
            <a:r>
              <a:rPr lang="en-US" dirty="0"/>
              <a:t>WHAT MAKES FUNCTIONS </a:t>
            </a:r>
            <a:r>
              <a:rPr lang="en-US" dirty="0" smtClean="0"/>
              <a:t>good?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675774" y="3407858"/>
            <a:ext cx="3110429" cy="51156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2654" y="3466851"/>
            <a:ext cx="312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CONDITIONAL STATEMENTS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6779398" y="5225114"/>
            <a:ext cx="2277801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text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22" name="Content Placeholder 7"/>
          <p:cNvSpPr txBox="1">
            <a:spLocks/>
          </p:cNvSpPr>
          <p:nvPr/>
        </p:nvSpPr>
        <p:spPr>
          <a:xfrm>
            <a:off x="8936553" y="4412151"/>
            <a:ext cx="2277801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text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72658" y="5350694"/>
            <a:ext cx="1113576" cy="40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TEXT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6" name="Rectangle 6"/>
          <p:cNvSpPr/>
          <p:nvPr/>
        </p:nvSpPr>
        <p:spPr>
          <a:xfrm>
            <a:off x="1675774" y="4054047"/>
            <a:ext cx="3110429" cy="51156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62654" y="4113040"/>
            <a:ext cx="312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MANY RESPONSIBILITIES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8" name="Rectangle 6"/>
          <p:cNvSpPr/>
          <p:nvPr/>
        </p:nvSpPr>
        <p:spPr>
          <a:xfrm>
            <a:off x="1684530" y="4706763"/>
            <a:ext cx="3110429" cy="51156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71410" y="4765756"/>
            <a:ext cx="312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LEVELS OF INDENTIONS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0" name="Rectangle 6"/>
          <p:cNvSpPr/>
          <p:nvPr/>
        </p:nvSpPr>
        <p:spPr>
          <a:xfrm>
            <a:off x="1675774" y="2762020"/>
            <a:ext cx="3110429" cy="51156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62654" y="2821013"/>
            <a:ext cx="312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FUNCTION IS LONG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4" name="Rectangle 6"/>
          <p:cNvSpPr/>
          <p:nvPr/>
        </p:nvSpPr>
        <p:spPr>
          <a:xfrm>
            <a:off x="7244339" y="2762020"/>
            <a:ext cx="3110429" cy="511569"/>
          </a:xfrm>
          <a:prstGeom prst="rect">
            <a:avLst/>
          </a:prstGeom>
          <a:solidFill>
            <a:srgbClr val="DE411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31219" y="2821013"/>
            <a:ext cx="312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ONE LEVEL OF ABSTRACTION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6" name="Rectangle 6"/>
          <p:cNvSpPr/>
          <p:nvPr/>
        </p:nvSpPr>
        <p:spPr>
          <a:xfrm>
            <a:off x="7257459" y="3407858"/>
            <a:ext cx="3110429" cy="511569"/>
          </a:xfrm>
          <a:prstGeom prst="rect">
            <a:avLst/>
          </a:prstGeom>
          <a:solidFill>
            <a:srgbClr val="DE411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44339" y="3466851"/>
            <a:ext cx="312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0-2 LEVEL OF INDENTIONS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8" name="Rectangle 6"/>
          <p:cNvSpPr/>
          <p:nvPr/>
        </p:nvSpPr>
        <p:spPr>
          <a:xfrm>
            <a:off x="7270579" y="4054047"/>
            <a:ext cx="3110429" cy="511569"/>
          </a:xfrm>
          <a:prstGeom prst="rect">
            <a:avLst/>
          </a:prstGeom>
          <a:solidFill>
            <a:srgbClr val="DE411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57459" y="4113040"/>
            <a:ext cx="312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NO DUPLICATED CODE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0" name="Rectangle 6"/>
          <p:cNvSpPr/>
          <p:nvPr/>
        </p:nvSpPr>
        <p:spPr>
          <a:xfrm>
            <a:off x="7270579" y="4715241"/>
            <a:ext cx="3110429" cy="511569"/>
          </a:xfrm>
          <a:prstGeom prst="rect">
            <a:avLst/>
          </a:prstGeom>
          <a:solidFill>
            <a:srgbClr val="DE411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70579" y="4772538"/>
            <a:ext cx="312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ONE OPERATION IN NESTED BLOCKS</a:t>
            </a:r>
            <a:endParaRPr lang="en-GB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06824" y="1858475"/>
            <a:ext cx="9657976" cy="4707577"/>
          </a:xfrm>
        </p:spPr>
        <p:txBody>
          <a:bodyPr/>
          <a:lstStyle/>
          <a:p>
            <a:r>
              <a:rPr lang="en-US" sz="2800" dirty="0" smtClean="0">
                <a:solidFill>
                  <a:srgbClr val="DE411B"/>
                </a:solidFill>
              </a:rPr>
              <a:t>What is code quality</a:t>
            </a:r>
            <a:endParaRPr lang="en-US" sz="2800" dirty="0">
              <a:solidFill>
                <a:srgbClr val="DE411B"/>
              </a:solidFill>
            </a:endParaRPr>
          </a:p>
          <a:p>
            <a:r>
              <a:rPr lang="en-US" sz="2800" dirty="0" smtClean="0"/>
              <a:t>Variables</a:t>
            </a:r>
          </a:p>
          <a:p>
            <a:r>
              <a:rPr lang="en-US" sz="2800" dirty="0" smtClean="0"/>
              <a:t>Functions</a:t>
            </a:r>
          </a:p>
          <a:p>
            <a:r>
              <a:rPr lang="en-US" sz="2800" dirty="0" smtClean="0"/>
              <a:t>Classes</a:t>
            </a:r>
          </a:p>
          <a:p>
            <a:r>
              <a:rPr lang="en-US" sz="2800" dirty="0" smtClean="0"/>
              <a:t>COMMENTS</a:t>
            </a:r>
          </a:p>
          <a:p>
            <a:r>
              <a:rPr lang="en-US" sz="2800" dirty="0"/>
              <a:t>CONDITIONALS</a:t>
            </a:r>
          </a:p>
          <a:p>
            <a:r>
              <a:rPr lang="en-US" sz="2800" dirty="0" smtClean="0"/>
              <a:t>Exceptions</a:t>
            </a:r>
          </a:p>
          <a:p>
            <a:r>
              <a:rPr lang="en-US" sz="2800" dirty="0" smtClean="0"/>
              <a:t>REFACTORING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ARGUMENTS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33" y="2614108"/>
            <a:ext cx="5236360" cy="2945452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1035808" y="3547455"/>
            <a:ext cx="4741047" cy="1078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ideal number of arguments is </a:t>
            </a:r>
            <a:r>
              <a:rPr lang="en-US" dirty="0" smtClean="0"/>
              <a:t>zero</a:t>
            </a:r>
            <a:endParaRPr lang="en-US" dirty="0"/>
          </a:p>
          <a:p>
            <a:pPr lvl="1"/>
            <a:r>
              <a:rPr lang="en-US" dirty="0"/>
              <a:t>The maximum length of arguments should be </a:t>
            </a:r>
            <a:r>
              <a:rPr lang="en-US" dirty="0" smtClean="0"/>
              <a:t>3</a:t>
            </a:r>
            <a:endParaRPr lang="en-US" dirty="0"/>
          </a:p>
          <a:p>
            <a:pPr lvl="1"/>
            <a:r>
              <a:rPr lang="en-US" dirty="0"/>
              <a:t>Avoid output arguments</a:t>
            </a:r>
          </a:p>
          <a:p>
            <a:pPr lvl="1"/>
            <a:r>
              <a:rPr lang="en-US" dirty="0"/>
              <a:t>Avoid flag arguments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35808" y="2614108"/>
            <a:ext cx="4741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/>
              <a:t>Arguments are hard. The </a:t>
            </a:r>
            <a:r>
              <a:rPr lang="en-US" sz="1600" dirty="0"/>
              <a:t>argument is at a different level of abstraction than the function name and forces you to know a </a:t>
            </a:r>
            <a:r>
              <a:rPr lang="en-US" sz="1600" dirty="0" smtClean="0"/>
              <a:t>detail.</a:t>
            </a:r>
            <a:endParaRPr lang="en-US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35808" y="4728562"/>
            <a:ext cx="4267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400" dirty="0" smtClean="0"/>
              <a:t>What is more clear?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>
                <a:solidFill>
                  <a:srgbClr val="DE411B"/>
                </a:solidFill>
              </a:rPr>
              <a:t>appendHtmlHeader</a:t>
            </a:r>
            <a:r>
              <a:rPr lang="en-US" sz="1600" dirty="0" smtClean="0">
                <a:solidFill>
                  <a:srgbClr val="DE411B"/>
                </a:solidFill>
              </a:rPr>
              <a:t>(report) </a:t>
            </a:r>
          </a:p>
          <a:p>
            <a:pPr marL="0" lvl="1"/>
            <a:r>
              <a:rPr lang="en-US" sz="1600" dirty="0" err="1" smtClean="0">
                <a:solidFill>
                  <a:srgbClr val="DE411B"/>
                </a:solidFill>
              </a:rPr>
              <a:t>report.appendHtmlHeader</a:t>
            </a:r>
            <a:r>
              <a:rPr lang="en-US" sz="1600" dirty="0" smtClean="0">
                <a:solidFill>
                  <a:srgbClr val="DE411B"/>
                </a:solidFill>
              </a:rPr>
              <a:t>();</a:t>
            </a:r>
            <a:endParaRPr lang="en-US" sz="1600" dirty="0">
              <a:solidFill>
                <a:srgbClr val="DE41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7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27456" y="1650488"/>
            <a:ext cx="9831977" cy="424732"/>
          </a:xfrm>
        </p:spPr>
        <p:txBody>
          <a:bodyPr/>
          <a:lstStyle/>
          <a:p>
            <a:r>
              <a:rPr lang="en-US" dirty="0"/>
              <a:t>VARIABLES LOCATION &amp; INITIALIZATION</a:t>
            </a:r>
            <a:endParaRPr lang="en-GB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9" y="2539821"/>
            <a:ext cx="5951913" cy="33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Reading code from top to bottom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10833" y="2841181"/>
            <a:ext cx="456602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We want every function to be followed by those at the next level of abstraction so that we can read the program, descending one level of abstraction at a time as we read down the list of functions.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This is called The </a:t>
            </a:r>
            <a:r>
              <a:rPr lang="en-US" sz="1600" b="1" dirty="0"/>
              <a:t>Stepdown </a:t>
            </a:r>
            <a:r>
              <a:rPr lang="en-US" sz="1600" b="1" dirty="0" smtClean="0"/>
              <a:t>Rule</a:t>
            </a:r>
            <a:endParaRPr lang="ru-RU" sz="1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25" y="2592369"/>
            <a:ext cx="4907830" cy="3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ONE </a:t>
            </a:r>
            <a:r>
              <a:rPr lang="en-US" dirty="0"/>
              <a:t>RETURN vs RETURN EARLY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210833" y="2931975"/>
            <a:ext cx="4805593" cy="1724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 smtClean="0"/>
              <a:t>“Use a return when it enhance readability. Once you know the answer not returning immediately means that you have to write more code.” </a:t>
            </a:r>
          </a:p>
          <a:p>
            <a:pPr marL="0" lvl="1" indent="0" algn="r">
              <a:buNone/>
            </a:pPr>
            <a:r>
              <a:rPr lang="en-US" sz="1400" i="1" dirty="0" smtClean="0"/>
              <a:t>– Steve McConnell, author of the book Code Complete</a:t>
            </a:r>
          </a:p>
          <a:p>
            <a:pPr marL="0" lvl="1" indent="0" algn="r">
              <a:buNone/>
            </a:pPr>
            <a:endParaRPr lang="en-US" sz="1400" i="1" dirty="0"/>
          </a:p>
          <a:p>
            <a:pPr marL="0" lvl="1" indent="0">
              <a:buNone/>
            </a:pPr>
            <a:r>
              <a:rPr lang="en-US" dirty="0" smtClean="0"/>
              <a:t>If you have nothing more to do, return.</a:t>
            </a:r>
            <a:endParaRPr lang="en-US" dirty="0"/>
          </a:p>
          <a:p>
            <a:pPr marL="0" lvl="1" indent="0" algn="r">
              <a:buNone/>
            </a:pPr>
            <a:endParaRPr lang="en-US" sz="1400" i="1" dirty="0" smtClean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642" y="2685767"/>
            <a:ext cx="4760595" cy="29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4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FIRST MAKE IT </a:t>
            </a:r>
            <a:r>
              <a:rPr lang="en-US" dirty="0" smtClean="0"/>
              <a:t>WORK, </a:t>
            </a:r>
            <a:r>
              <a:rPr lang="en-US" dirty="0"/>
              <a:t>THEN </a:t>
            </a:r>
            <a:r>
              <a:rPr lang="en-US" dirty="0" smtClean="0"/>
              <a:t>REFACTOR </a:t>
            </a:r>
            <a:r>
              <a:rPr lang="en-US" dirty="0"/>
              <a:t>IT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10833" y="2592369"/>
            <a:ext cx="466284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Once I </a:t>
            </a:r>
            <a:r>
              <a:rPr lang="en-US" sz="1600" dirty="0"/>
              <a:t>write functions, they come out long and complicated. They have lots of indenting and nested loops. They have long argument lists. The names are arbitrary, and there is duplicated </a:t>
            </a:r>
            <a:r>
              <a:rPr lang="en-US" sz="1600" dirty="0" smtClean="0"/>
              <a:t>code.</a:t>
            </a:r>
          </a:p>
          <a:p>
            <a:endParaRPr lang="en-US" sz="1600" dirty="0"/>
          </a:p>
          <a:p>
            <a:r>
              <a:rPr lang="en-US" sz="1600" dirty="0" smtClean="0"/>
              <a:t>So then I start to refactor it, </a:t>
            </a:r>
            <a:r>
              <a:rPr lang="en-US" sz="1600" dirty="0"/>
              <a:t>splitting out functions, changing names, eliminating </a:t>
            </a:r>
            <a:r>
              <a:rPr lang="en-US" sz="1600" dirty="0" smtClean="0"/>
              <a:t>duplication. I </a:t>
            </a:r>
            <a:r>
              <a:rPr lang="en-US" sz="1600" dirty="0"/>
              <a:t>shrink the methods and reorder them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pPr algn="r"/>
            <a:r>
              <a:rPr lang="en-US" sz="1600" dirty="0" smtClean="0"/>
              <a:t> </a:t>
            </a:r>
            <a:r>
              <a:rPr lang="en-US" sz="1600" i="1" dirty="0" smtClean="0"/>
              <a:t>- Robert C. Martin</a:t>
            </a:r>
            <a:endParaRPr lang="ru-RU" sz="1600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642" y="2592369"/>
            <a:ext cx="4760595" cy="3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8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06824" y="1858475"/>
            <a:ext cx="9657976" cy="4707577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code quality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/>
              <a:t>NAMING</a:t>
            </a:r>
            <a:endParaRPr lang="en-US" sz="2800" dirty="0" smtClean="0"/>
          </a:p>
          <a:p>
            <a:r>
              <a:rPr lang="en-US" sz="2800" dirty="0" smtClean="0">
                <a:solidFill>
                  <a:schemeClr val="tx1"/>
                </a:solidFill>
              </a:rPr>
              <a:t>Functions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Classes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COMMENTS</a:t>
            </a:r>
          </a:p>
          <a:p>
            <a:r>
              <a:rPr lang="en-US" sz="2800" dirty="0">
                <a:solidFill>
                  <a:schemeClr val="tx1"/>
                </a:solidFill>
              </a:rPr>
              <a:t>CONDITIONALS</a:t>
            </a:r>
            <a:endParaRPr lang="en-US" sz="2800" dirty="0" smtClean="0"/>
          </a:p>
          <a:p>
            <a:r>
              <a:rPr lang="en-US" sz="2800" dirty="0" smtClean="0"/>
              <a:t>Exceptions</a:t>
            </a:r>
          </a:p>
          <a:p>
            <a:r>
              <a:rPr lang="en-US" sz="2800" dirty="0" smtClean="0"/>
              <a:t>REFACTORING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332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Class Organization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13" y="2535382"/>
            <a:ext cx="4856106" cy="3032859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1210833" y="2972058"/>
            <a:ext cx="5364990" cy="165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Public static constants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Private static constants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Private fields </a:t>
            </a:r>
            <a:r>
              <a:rPr lang="en-US" sz="1200" dirty="0" smtClean="0"/>
              <a:t>(public fields should not exist)</a:t>
            </a: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Class constructors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Public functions</a:t>
            </a:r>
            <a:endParaRPr lang="en-US" dirty="0"/>
          </a:p>
          <a:p>
            <a:pPr marL="342900" lvl="1" indent="-342900">
              <a:buFont typeface="+mj-lt"/>
              <a:buAutoNum type="arabicPeriod"/>
            </a:pPr>
            <a:r>
              <a:rPr lang="en-US" dirty="0" smtClean="0"/>
              <a:t>Private functions using step-down rule</a:t>
            </a:r>
          </a:p>
        </p:txBody>
      </p:sp>
    </p:spTree>
    <p:extLst>
      <p:ext uri="{BB962C8B-B14F-4D97-AF65-F5344CB8AC3E}">
        <p14:creationId xmlns:p14="http://schemas.microsoft.com/office/powerpoint/2010/main" val="6918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CLASS SHOULD BE SMALL!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73" y="2551993"/>
            <a:ext cx="4789340" cy="329680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817215" y="2551993"/>
            <a:ext cx="5007236" cy="258111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S</a:t>
            </a:r>
            <a:r>
              <a:rPr lang="en-US" dirty="0" smtClean="0"/>
              <a:t>ingle </a:t>
            </a:r>
            <a:r>
              <a:rPr lang="en-US" b="1" dirty="0"/>
              <a:t>R</a:t>
            </a:r>
            <a:r>
              <a:rPr lang="en-US" dirty="0"/>
              <a:t>esponsibility </a:t>
            </a:r>
            <a:r>
              <a:rPr lang="en-US" b="1" dirty="0"/>
              <a:t>P</a:t>
            </a:r>
            <a:r>
              <a:rPr lang="en-US" dirty="0"/>
              <a:t>rinciple (SRP</a:t>
            </a:r>
            <a:r>
              <a:rPr lang="en-US" dirty="0" smtClean="0"/>
              <a:t>) states </a:t>
            </a:r>
            <a:r>
              <a:rPr lang="en-US" dirty="0"/>
              <a:t>that a class or module should have one, and only one, reason to change. This principle gives us both a definition of responsibility, and a guidelines for class size.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Classes </a:t>
            </a:r>
            <a:r>
              <a:rPr lang="en-US" dirty="0"/>
              <a:t>should have one </a:t>
            </a:r>
            <a:r>
              <a:rPr lang="en-US" dirty="0" smtClean="0"/>
              <a:t>responsibility — one </a:t>
            </a:r>
            <a:r>
              <a:rPr lang="en-US" dirty="0"/>
              <a:t>reason to change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063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TOO MANY SMALL CLASSES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42" y="2551993"/>
            <a:ext cx="4660949" cy="329680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817214" y="2551992"/>
            <a:ext cx="5105603" cy="31214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dirty="0" smtClean="0"/>
              <a:t>However</a:t>
            </a:r>
            <a:r>
              <a:rPr lang="en-US" sz="1600" dirty="0"/>
              <a:t>, a system with many small classes has no more moving parts than a system with a few large classes. </a:t>
            </a:r>
            <a:endParaRPr lang="en-US" sz="1600" b="1" dirty="0" smtClean="0">
              <a:solidFill>
                <a:srgbClr val="DC5D2A"/>
              </a:solidFill>
            </a:endParaRPr>
          </a:p>
          <a:p>
            <a:endParaRPr lang="en-US" b="1" dirty="0">
              <a:solidFill>
                <a:srgbClr val="DC5D2A"/>
              </a:solidFill>
            </a:endParaRPr>
          </a:p>
          <a:p>
            <a:r>
              <a:rPr lang="en-US" b="1" dirty="0" smtClean="0">
                <a:solidFill>
                  <a:srgbClr val="DC5D2A"/>
                </a:solidFill>
              </a:rPr>
              <a:t>Summary: </a:t>
            </a:r>
            <a:r>
              <a:rPr lang="en-US" sz="1600" dirty="0" smtClean="0"/>
              <a:t>We want our systems to be composed of many small classes, not a few large ones. </a:t>
            </a:r>
          </a:p>
          <a:p>
            <a:r>
              <a:rPr lang="en-US" sz="1600" dirty="0" smtClean="0"/>
              <a:t>Each small class encapsulates a single responsibility, has a single reason to change.</a:t>
            </a:r>
          </a:p>
        </p:txBody>
      </p:sp>
    </p:spTree>
    <p:extLst>
      <p:ext uri="{BB962C8B-B14F-4D97-AF65-F5344CB8AC3E}">
        <p14:creationId xmlns:p14="http://schemas.microsoft.com/office/powerpoint/2010/main" val="241063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0833" y="1873241"/>
            <a:ext cx="3218228" cy="4247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HIGH COHESION</a:t>
            </a:r>
          </a:p>
        </p:txBody>
      </p:sp>
      <p:sp>
        <p:nvSpPr>
          <p:cNvPr id="4" name="Content Placeholder 12"/>
          <p:cNvSpPr>
            <a:spLocks noGrp="1"/>
          </p:cNvSpPr>
          <p:nvPr>
            <p:ph idx="19"/>
          </p:nvPr>
        </p:nvSpPr>
        <p:spPr>
          <a:xfrm>
            <a:off x="6839978" y="1873241"/>
            <a:ext cx="4202832" cy="4247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LOW COUPLING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971842" y="2297973"/>
            <a:ext cx="45457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more </a:t>
            </a:r>
            <a:r>
              <a:rPr lang="en-US" dirty="0"/>
              <a:t>variables a method manipulates the more cohesive that method is to its class.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class in which each variable is used by each method is maximally cohesive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277" y="4477031"/>
            <a:ext cx="1272331" cy="1384995"/>
          </a:xfrm>
          <a:prstGeom prst="rect">
            <a:avLst/>
          </a:prstGeom>
          <a:solidFill>
            <a:srgbClr val="DC5D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COHESION</a:t>
            </a:r>
          </a:p>
          <a:p>
            <a:pPr algn="ctr"/>
            <a:endParaRPr lang="en-US" sz="2000" b="1" spc="-150" dirty="0" smtClean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endParaRPr lang="en-US" sz="12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en-US" sz="3200" b="1" spc="-150" dirty="0" smtClean="0">
                <a:solidFill>
                  <a:schemeClr val="bg1"/>
                </a:solidFill>
                <a:latin typeface="+mj-lt"/>
                <a:ea typeface="Arial Narrow" charset="0"/>
                <a:cs typeface="Arial Narrow" charset="0"/>
              </a:rPr>
              <a:t>HIGH</a:t>
            </a:r>
            <a:endParaRPr lang="en-GB" sz="3200" b="1" spc="-150" dirty="0">
              <a:solidFill>
                <a:schemeClr val="bg1"/>
              </a:solidFill>
              <a:latin typeface="+mj-lt"/>
              <a:ea typeface="Arial Narrow" charset="0"/>
              <a:cs typeface="Arial Narro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6711" y="4969474"/>
            <a:ext cx="1272331" cy="892552"/>
          </a:xfrm>
          <a:prstGeom prst="rect">
            <a:avLst/>
          </a:prstGeom>
          <a:solidFill>
            <a:srgbClr val="DC5D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COUPLING</a:t>
            </a:r>
            <a:endParaRPr lang="en-US" sz="1200" b="1" spc="-150" dirty="0" smtClean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en-US" sz="3200" b="1" spc="-150" dirty="0" smtClean="0">
                <a:solidFill>
                  <a:schemeClr val="bg1"/>
                </a:solidFill>
                <a:latin typeface="+mj-lt"/>
                <a:ea typeface="Arial Narrow" charset="0"/>
                <a:cs typeface="Arial Narrow" charset="0"/>
              </a:rPr>
              <a:t>LOW</a:t>
            </a:r>
            <a:endParaRPr lang="en-GB" sz="3200" b="1" spc="-150" dirty="0">
              <a:solidFill>
                <a:schemeClr val="bg1"/>
              </a:solidFill>
              <a:latin typeface="+mj-lt"/>
              <a:ea typeface="Arial Narrow" charset="0"/>
              <a:cs typeface="Arial Narrow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291445" y="5862026"/>
            <a:ext cx="3782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00003" y="6006357"/>
            <a:ext cx="5365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Low </a:t>
            </a:r>
            <a:r>
              <a:rPr lang="en-US" sz="14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coupling and high cohesion 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is often a sign of a well-structured </a:t>
            </a:r>
            <a:r>
              <a:rPr lang="en-US" sz="1400" i="1" dirty="0">
                <a:solidFill>
                  <a:srgbClr val="0B0080"/>
                </a:solidFill>
                <a:latin typeface="Arial" panose="020B0604020202020204" pitchFamily="34" charset="0"/>
                <a:hlinkClick r:id="rId2" tooltip="Computer"/>
              </a:rPr>
              <a:t>computer system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 and a good design</a:t>
            </a:r>
            <a:endParaRPr lang="en-US" sz="1400" i="1" dirty="0"/>
          </a:p>
        </p:txBody>
      </p:sp>
      <p:sp>
        <p:nvSpPr>
          <p:cNvPr id="15" name="Rectangle 14"/>
          <p:cNvSpPr/>
          <p:nvPr/>
        </p:nvSpPr>
        <p:spPr>
          <a:xfrm>
            <a:off x="6839978" y="2200518"/>
            <a:ext cx="45457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Coupling</a:t>
            </a:r>
            <a:r>
              <a:rPr lang="en-US" dirty="0"/>
              <a:t> is the degree of interdependence between software </a:t>
            </a:r>
            <a:r>
              <a:rPr lang="en-US" dirty="0" smtClean="0"/>
              <a:t>modules.</a:t>
            </a:r>
          </a:p>
          <a:p>
            <a:endParaRPr lang="en-US" dirty="0" smtClean="0"/>
          </a:p>
          <a:p>
            <a:r>
              <a:rPr lang="en-US" dirty="0" smtClean="0"/>
              <a:t>Decoupling: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Inversion of </a:t>
            </a:r>
            <a:r>
              <a:rPr lang="en-US" dirty="0" smtClean="0"/>
              <a:t>Control and DI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Layered architecture (MVC,MVP,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code quality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0833" y="1526247"/>
            <a:ext cx="9831977" cy="424732"/>
          </a:xfrm>
        </p:spPr>
        <p:txBody>
          <a:bodyPr/>
          <a:lstStyle/>
          <a:p>
            <a:r>
              <a:rPr lang="en-US" dirty="0" smtClean="0"/>
              <a:t>Everyone from us wants to be a better Programmer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68" y="2101767"/>
            <a:ext cx="6766305" cy="4228941"/>
          </a:xfrm>
        </p:spPr>
      </p:pic>
    </p:spTree>
    <p:extLst>
      <p:ext uri="{BB962C8B-B14F-4D97-AF65-F5344CB8AC3E}">
        <p14:creationId xmlns:p14="http://schemas.microsoft.com/office/powerpoint/2010/main" val="302171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06824" y="1858475"/>
            <a:ext cx="9657976" cy="4707577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code quality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/>
              <a:t>NAMING</a:t>
            </a:r>
            <a:endParaRPr lang="en-US" sz="2800" dirty="0" smtClean="0"/>
          </a:p>
          <a:p>
            <a:r>
              <a:rPr lang="en-US" sz="2800" dirty="0" smtClean="0">
                <a:solidFill>
                  <a:schemeClr val="tx1"/>
                </a:solidFill>
              </a:rPr>
              <a:t>Functions</a:t>
            </a:r>
          </a:p>
          <a:p>
            <a:r>
              <a:rPr lang="en-US" sz="2800" dirty="0" smtClean="0"/>
              <a:t>Classes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COMMENTS</a:t>
            </a:r>
          </a:p>
          <a:p>
            <a:r>
              <a:rPr lang="en-US" sz="2800" dirty="0" smtClean="0"/>
              <a:t>CONDITIONALS</a:t>
            </a:r>
          </a:p>
          <a:p>
            <a:r>
              <a:rPr lang="en-US" sz="2800" dirty="0" smtClean="0"/>
              <a:t>Exceptions</a:t>
            </a:r>
          </a:p>
          <a:p>
            <a:r>
              <a:rPr lang="en-US" sz="2800" dirty="0" smtClean="0"/>
              <a:t>REFACTORING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7978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0833" y="1495491"/>
            <a:ext cx="9831977" cy="424732"/>
          </a:xfrm>
        </p:spPr>
        <p:txBody>
          <a:bodyPr/>
          <a:lstStyle/>
          <a:p>
            <a:r>
              <a:rPr lang="en-US" dirty="0" smtClean="0"/>
              <a:t>DON’T COMMENT BAD CODE, REWRITE IT.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9" y="2229826"/>
            <a:ext cx="5951913" cy="39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>
          <a:xfrm>
            <a:off x="2658764" y="1713863"/>
            <a:ext cx="1394346" cy="424732"/>
          </a:xfrm>
        </p:spPr>
        <p:txBody>
          <a:bodyPr/>
          <a:lstStyle/>
          <a:p>
            <a:pPr algn="ctr"/>
            <a:r>
              <a:rPr lang="en-US" sz="2400" dirty="0" smtClean="0"/>
              <a:t>CONS:</a:t>
            </a:r>
            <a:endParaRPr lang="en-GB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221260" y="2346759"/>
            <a:ext cx="4269353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Content Placeholder 7"/>
          <p:cNvSpPr txBox="1">
            <a:spLocks/>
          </p:cNvSpPr>
          <p:nvPr/>
        </p:nvSpPr>
        <p:spPr>
          <a:xfrm>
            <a:off x="1233324" y="2371466"/>
            <a:ext cx="4246862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OLD COMMENTS CAN LIE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33324" y="3078856"/>
            <a:ext cx="4269353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6" name="Content Placeholder 7"/>
          <p:cNvSpPr txBox="1">
            <a:spLocks/>
          </p:cNvSpPr>
          <p:nvPr/>
        </p:nvSpPr>
        <p:spPr>
          <a:xfrm>
            <a:off x="1245388" y="3103563"/>
            <a:ext cx="4246862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HARD TO KEEP ACTUAL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21260" y="3833620"/>
            <a:ext cx="4269353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8" name="Content Placeholder 7"/>
          <p:cNvSpPr txBox="1">
            <a:spLocks/>
          </p:cNvSpPr>
          <p:nvPr/>
        </p:nvSpPr>
        <p:spPr>
          <a:xfrm>
            <a:off x="1233324" y="3858327"/>
            <a:ext cx="4246862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USED TO EXPLAIN BAD CODE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10833" y="4598771"/>
            <a:ext cx="4269353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1" name="Content Placeholder 7"/>
          <p:cNvSpPr txBox="1">
            <a:spLocks/>
          </p:cNvSpPr>
          <p:nvPr/>
        </p:nvSpPr>
        <p:spPr>
          <a:xfrm>
            <a:off x="1222897" y="4623478"/>
            <a:ext cx="4246862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MAKE CODE LONGER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32" name="Content Placeholder 4"/>
          <p:cNvSpPr>
            <a:spLocks noGrp="1"/>
          </p:cNvSpPr>
          <p:nvPr>
            <p:ph idx="20"/>
          </p:nvPr>
        </p:nvSpPr>
        <p:spPr>
          <a:xfrm>
            <a:off x="6679073" y="2091469"/>
            <a:ext cx="5007236" cy="1742528"/>
          </a:xfrm>
        </p:spPr>
        <p:txBody>
          <a:bodyPr/>
          <a:lstStyle/>
          <a:p>
            <a:pPr lvl="1"/>
            <a:r>
              <a:rPr lang="en-US" dirty="0" smtClean="0"/>
              <a:t>Redundant comments</a:t>
            </a:r>
            <a:endParaRPr lang="en-US" dirty="0"/>
          </a:p>
          <a:p>
            <a:pPr lvl="1"/>
            <a:r>
              <a:rPr lang="en-US" dirty="0"/>
              <a:t>Explaining </a:t>
            </a:r>
            <a:r>
              <a:rPr lang="en-US" dirty="0" smtClean="0"/>
              <a:t>intent comments</a:t>
            </a:r>
            <a:endParaRPr lang="en-US" dirty="0"/>
          </a:p>
          <a:p>
            <a:pPr lvl="1"/>
            <a:r>
              <a:rPr lang="en-US" dirty="0"/>
              <a:t>Excessive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Unnecessary information</a:t>
            </a:r>
            <a:endParaRPr lang="en-US" dirty="0"/>
          </a:p>
          <a:p>
            <a:pPr lvl="1"/>
            <a:r>
              <a:rPr lang="en-US" dirty="0"/>
              <a:t>Zombie code</a:t>
            </a:r>
          </a:p>
          <a:p>
            <a:pPr lvl="1"/>
            <a:r>
              <a:rPr lang="en-US" dirty="0"/>
              <a:t>Closing brace comments</a:t>
            </a:r>
          </a:p>
        </p:txBody>
      </p:sp>
      <p:sp>
        <p:nvSpPr>
          <p:cNvPr id="33" name="Content Placeholder 5"/>
          <p:cNvSpPr>
            <a:spLocks noGrp="1"/>
          </p:cNvSpPr>
          <p:nvPr>
            <p:ph idx="21"/>
          </p:nvPr>
        </p:nvSpPr>
        <p:spPr>
          <a:xfrm>
            <a:off x="6679073" y="1713863"/>
            <a:ext cx="5007236" cy="369332"/>
          </a:xfrm>
        </p:spPr>
        <p:txBody>
          <a:bodyPr/>
          <a:lstStyle/>
          <a:p>
            <a:r>
              <a:rPr lang="en-US" dirty="0" smtClean="0"/>
              <a:t>Examples: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36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>
          <a:xfrm>
            <a:off x="2658764" y="1713863"/>
            <a:ext cx="1394346" cy="424732"/>
          </a:xfrm>
        </p:spPr>
        <p:txBody>
          <a:bodyPr/>
          <a:lstStyle/>
          <a:p>
            <a:pPr algn="ctr"/>
            <a:r>
              <a:rPr lang="en-US" sz="2400" dirty="0" smtClean="0"/>
              <a:t>PROS:</a:t>
            </a:r>
            <a:endParaRPr lang="en-GB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221260" y="2346759"/>
            <a:ext cx="4269353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Content Placeholder 7"/>
          <p:cNvSpPr txBox="1">
            <a:spLocks/>
          </p:cNvSpPr>
          <p:nvPr/>
        </p:nvSpPr>
        <p:spPr>
          <a:xfrm>
            <a:off x="1233324" y="2371466"/>
            <a:ext cx="4246862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DESCRIBE INTENTIONS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33324" y="3078856"/>
            <a:ext cx="4269353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6" name="Content Placeholder 7"/>
          <p:cNvSpPr txBox="1">
            <a:spLocks/>
          </p:cNvSpPr>
          <p:nvPr/>
        </p:nvSpPr>
        <p:spPr>
          <a:xfrm>
            <a:off x="1245388" y="3103563"/>
            <a:ext cx="4246862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GIVE ADDITIONAL INFO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31" name="Content Placeholder 7"/>
          <p:cNvSpPr txBox="1">
            <a:spLocks/>
          </p:cNvSpPr>
          <p:nvPr/>
        </p:nvSpPr>
        <p:spPr>
          <a:xfrm>
            <a:off x="1222897" y="4623478"/>
            <a:ext cx="4246862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CONTAIN UNNECESSARY INFO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32" name="Content Placeholder 4"/>
          <p:cNvSpPr>
            <a:spLocks noGrp="1"/>
          </p:cNvSpPr>
          <p:nvPr>
            <p:ph idx="20"/>
          </p:nvPr>
        </p:nvSpPr>
        <p:spPr>
          <a:xfrm>
            <a:off x="6679073" y="2091469"/>
            <a:ext cx="5007236" cy="1171090"/>
          </a:xfrm>
        </p:spPr>
        <p:txBody>
          <a:bodyPr/>
          <a:lstStyle/>
          <a:p>
            <a:pPr lvl="1"/>
            <a:r>
              <a:rPr lang="en-US" dirty="0" smtClean="0"/>
              <a:t>Explain complex </a:t>
            </a:r>
            <a:r>
              <a:rPr lang="en-US" dirty="0"/>
              <a:t>logic</a:t>
            </a:r>
          </a:p>
          <a:p>
            <a:pPr lvl="1"/>
            <a:r>
              <a:rPr lang="en-US" dirty="0" smtClean="0"/>
              <a:t>ToDo </a:t>
            </a:r>
            <a:r>
              <a:rPr lang="en-US" dirty="0"/>
              <a:t>comments</a:t>
            </a:r>
          </a:p>
          <a:p>
            <a:pPr lvl="1"/>
            <a:r>
              <a:rPr lang="en-US" dirty="0"/>
              <a:t>Summary XML comment</a:t>
            </a:r>
          </a:p>
          <a:p>
            <a:pPr lvl="1"/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3" name="Content Placeholder 5"/>
          <p:cNvSpPr>
            <a:spLocks noGrp="1"/>
          </p:cNvSpPr>
          <p:nvPr>
            <p:ph idx="21"/>
          </p:nvPr>
        </p:nvSpPr>
        <p:spPr>
          <a:xfrm>
            <a:off x="6679073" y="1713863"/>
            <a:ext cx="5007236" cy="369332"/>
          </a:xfrm>
        </p:spPr>
        <p:txBody>
          <a:bodyPr/>
          <a:lstStyle/>
          <a:p>
            <a:r>
              <a:rPr lang="en-US" dirty="0" smtClean="0"/>
              <a:t>Examples:</a:t>
            </a:r>
            <a:endParaRPr lang="en-GB" dirty="0"/>
          </a:p>
        </p:txBody>
      </p:sp>
      <p:sp>
        <p:nvSpPr>
          <p:cNvPr id="14" name="Content Placeholder 12"/>
          <p:cNvSpPr>
            <a:spLocks noGrp="1"/>
          </p:cNvSpPr>
          <p:nvPr>
            <p:ph idx="19"/>
          </p:nvPr>
        </p:nvSpPr>
        <p:spPr>
          <a:xfrm>
            <a:off x="1245388" y="4473104"/>
            <a:ext cx="9831977" cy="424732"/>
          </a:xfrm>
        </p:spPr>
        <p:txBody>
          <a:bodyPr/>
          <a:lstStyle/>
          <a:p>
            <a:r>
              <a:rPr lang="en-US" dirty="0" smtClean="0"/>
              <a:t>WHEN DO YOU NEED COMMENTS?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1245389" y="5013146"/>
            <a:ext cx="6401554" cy="5073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Prefer expressive code over comments.</a:t>
            </a:r>
          </a:p>
          <a:p>
            <a:pPr lvl="1"/>
            <a:r>
              <a:rPr lang="en-US" dirty="0" smtClean="0"/>
              <a:t>Use comments when code alone can’t be sufficient.</a:t>
            </a:r>
          </a:p>
        </p:txBody>
      </p:sp>
    </p:spTree>
    <p:extLst>
      <p:ext uri="{BB962C8B-B14F-4D97-AF65-F5344CB8AC3E}">
        <p14:creationId xmlns:p14="http://schemas.microsoft.com/office/powerpoint/2010/main" val="345515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06824" y="1858475"/>
            <a:ext cx="9657976" cy="4707577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code quality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/>
              <a:t>NAMING</a:t>
            </a:r>
            <a:endParaRPr lang="en-US" sz="2800" dirty="0" smtClean="0"/>
          </a:p>
          <a:p>
            <a:r>
              <a:rPr lang="en-US" sz="2800" dirty="0" smtClean="0">
                <a:solidFill>
                  <a:schemeClr val="tx1"/>
                </a:solidFill>
              </a:rPr>
              <a:t>Functions</a:t>
            </a:r>
          </a:p>
          <a:p>
            <a:r>
              <a:rPr lang="en-US" sz="2800" dirty="0" smtClean="0"/>
              <a:t>Classes</a:t>
            </a:r>
          </a:p>
          <a:p>
            <a:r>
              <a:rPr lang="en-US" sz="2800" dirty="0" smtClean="0"/>
              <a:t>COMMENTS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CONDITIONALS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Exceptions</a:t>
            </a:r>
          </a:p>
          <a:p>
            <a:r>
              <a:rPr lang="en-US" sz="2800" dirty="0" smtClean="0"/>
              <a:t>REFACTORING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959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971841" y="1794148"/>
            <a:ext cx="9831977" cy="424732"/>
          </a:xfrm>
        </p:spPr>
        <p:txBody>
          <a:bodyPr/>
          <a:lstStyle/>
          <a:p>
            <a:r>
              <a:rPr lang="en-US" dirty="0" smtClean="0"/>
              <a:t>IF statements</a:t>
            </a:r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016648" y="3002056"/>
            <a:ext cx="6413352" cy="143988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Don’t create many nested if/else statements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Main logic goes in </a:t>
            </a:r>
            <a:r>
              <a:rPr lang="en-US" b="1" dirty="0" smtClean="0"/>
              <a:t>if</a:t>
            </a:r>
            <a:r>
              <a:rPr lang="en-US" dirty="0" smtClean="0"/>
              <a:t> block no in </a:t>
            </a:r>
            <a:r>
              <a:rPr lang="en-US" b="1" dirty="0" smtClean="0"/>
              <a:t>else</a:t>
            </a:r>
            <a:r>
              <a:rPr lang="en-US" dirty="0" smtClean="0"/>
              <a:t> block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Encapsulate complex </a:t>
            </a:r>
            <a:r>
              <a:rPr lang="en-US" dirty="0" smtClean="0"/>
              <a:t>condition </a:t>
            </a:r>
            <a:r>
              <a:rPr lang="en-US" dirty="0" smtClean="0"/>
              <a:t>with a function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6381366" y="5225114"/>
            <a:ext cx="2277801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text</a:t>
            </a:r>
            <a:endParaRPr lang="en-GB" sz="26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90" y="2576946"/>
            <a:ext cx="1418809" cy="245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0832" y="1836521"/>
            <a:ext cx="9831977" cy="424732"/>
          </a:xfrm>
        </p:spPr>
        <p:txBody>
          <a:bodyPr/>
          <a:lstStyle/>
          <a:p>
            <a:r>
              <a:rPr lang="en-US" dirty="0" smtClean="0"/>
              <a:t>SWITCH statements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154346" y="2924367"/>
            <a:ext cx="5007236" cy="143988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Can’t be small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Always does more than one thing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Violate Open Closed Principle (SOLID)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7" name="Content Placeholder 3"/>
          <p:cNvSpPr>
            <a:spLocks noGrp="1"/>
          </p:cNvSpPr>
          <p:nvPr>
            <p:ph idx="19"/>
          </p:nvPr>
        </p:nvSpPr>
        <p:spPr>
          <a:xfrm>
            <a:off x="1154346" y="2458721"/>
            <a:ext cx="5007236" cy="369332"/>
          </a:xfrm>
        </p:spPr>
        <p:txBody>
          <a:bodyPr/>
          <a:lstStyle/>
          <a:p>
            <a:r>
              <a:rPr lang="en-US" sz="2000" dirty="0" smtClean="0">
                <a:solidFill>
                  <a:srgbClr val="C00000"/>
                </a:solidFill>
              </a:rPr>
              <a:t>problems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idx="4294967295"/>
          </p:nvPr>
        </p:nvSpPr>
        <p:spPr>
          <a:xfrm>
            <a:off x="6346564" y="2568629"/>
            <a:ext cx="5007236" cy="215135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6381366" y="5225114"/>
            <a:ext cx="2277801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text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05250" y="3030023"/>
            <a:ext cx="2289864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7705248" y="3064631"/>
            <a:ext cx="2277801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POLYMORFISM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05250" y="4549015"/>
            <a:ext cx="2289864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7705250" y="3789519"/>
            <a:ext cx="2289864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7705248" y="3813851"/>
            <a:ext cx="2277801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 fontScale="77500"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ABSTRACT FACTORY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18" name="Content Placeholder 3"/>
          <p:cNvSpPr>
            <a:spLocks noGrp="1"/>
          </p:cNvSpPr>
          <p:nvPr>
            <p:ph idx="19"/>
          </p:nvPr>
        </p:nvSpPr>
        <p:spPr>
          <a:xfrm>
            <a:off x="6346564" y="2458721"/>
            <a:ext cx="5007236" cy="369332"/>
          </a:xfrm>
        </p:spPr>
        <p:txBody>
          <a:bodyPr/>
          <a:lstStyle/>
          <a:p>
            <a:r>
              <a:rPr lang="en-US" sz="2000" dirty="0" smtClean="0">
                <a:solidFill>
                  <a:srgbClr val="00B050"/>
                </a:solidFill>
              </a:rPr>
              <a:t>Solutions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7705248" y="4599016"/>
            <a:ext cx="2277801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INHERITANCE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42" y="4184184"/>
            <a:ext cx="3117995" cy="14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06824" y="1858475"/>
            <a:ext cx="9657976" cy="4707577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code quality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/>
              <a:t>NAMING</a:t>
            </a:r>
            <a:endParaRPr lang="en-US" sz="2800" dirty="0" smtClean="0"/>
          </a:p>
          <a:p>
            <a:r>
              <a:rPr lang="en-US" sz="2800" dirty="0" smtClean="0">
                <a:solidFill>
                  <a:schemeClr val="tx1"/>
                </a:solidFill>
              </a:rPr>
              <a:t>Functions</a:t>
            </a:r>
          </a:p>
          <a:p>
            <a:r>
              <a:rPr lang="en-US" sz="2800" dirty="0" smtClean="0"/>
              <a:t>Classes</a:t>
            </a:r>
          </a:p>
          <a:p>
            <a:r>
              <a:rPr lang="en-US" sz="2800" dirty="0" smtClean="0"/>
              <a:t>COMMENTS</a:t>
            </a:r>
          </a:p>
          <a:p>
            <a:r>
              <a:rPr lang="en-US" sz="2800" dirty="0"/>
              <a:t>CONDITIONALS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Exceptions</a:t>
            </a:r>
          </a:p>
          <a:p>
            <a:r>
              <a:rPr lang="en-US" sz="2800" dirty="0" smtClean="0"/>
              <a:t>REFACTORING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29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0832" y="1707584"/>
            <a:ext cx="9831977" cy="424732"/>
          </a:xfrm>
        </p:spPr>
        <p:txBody>
          <a:bodyPr/>
          <a:lstStyle/>
          <a:p>
            <a:r>
              <a:rPr lang="en-US" dirty="0" smtClean="0"/>
              <a:t>NEVER USE </a:t>
            </a:r>
            <a:r>
              <a:rPr lang="en-US" dirty="0"/>
              <a:t>Exceptions to Control Application Flow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08" y="2379518"/>
            <a:ext cx="6368423" cy="34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5"/>
          </p:nvPr>
        </p:nvSpPr>
        <p:spPr>
          <a:xfrm>
            <a:off x="775651" y="2152216"/>
            <a:ext cx="4980913" cy="38779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DEFINE THE NORMAL FLOW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775651" y="2540014"/>
            <a:ext cx="4980913" cy="1812804"/>
          </a:xfrm>
        </p:spPr>
        <p:txBody>
          <a:bodyPr/>
          <a:lstStyle/>
          <a:p>
            <a:r>
              <a:rPr lang="en-US" dirty="0" smtClean="0"/>
              <a:t>Your code should have a good </a:t>
            </a:r>
            <a:r>
              <a:rPr lang="en-US" dirty="0"/>
              <a:t>amount of separation between your business logic and your error handling. </a:t>
            </a:r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idx="15"/>
          </p:nvPr>
        </p:nvSpPr>
        <p:spPr>
          <a:xfrm>
            <a:off x="6269715" y="2152216"/>
            <a:ext cx="4980913" cy="38779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DON’T RETURN ERROR CODES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idx="13"/>
          </p:nvPr>
        </p:nvSpPr>
        <p:spPr>
          <a:xfrm>
            <a:off x="6269715" y="2540014"/>
            <a:ext cx="4980913" cy="738664"/>
          </a:xfrm>
        </p:spPr>
        <p:txBody>
          <a:bodyPr/>
          <a:lstStyle/>
          <a:p>
            <a:r>
              <a:rPr lang="en-US" dirty="0"/>
              <a:t>Its better to throw an exception because error codes requires additional if statements for checking them </a:t>
            </a:r>
            <a:r>
              <a:rPr lang="en-US" dirty="0" smtClean="0"/>
              <a:t>and lead to deeply nested structures.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15"/>
          </p:nvPr>
        </p:nvSpPr>
        <p:spPr>
          <a:xfrm>
            <a:off x="775651" y="3858732"/>
            <a:ext cx="5088819" cy="6832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Provide </a:t>
            </a:r>
            <a:r>
              <a:rPr lang="en-US" dirty="0" smtClean="0"/>
              <a:t>Context WITH EXCEPTION</a:t>
            </a:r>
            <a:endParaRPr lang="en-US" dirty="0"/>
          </a:p>
        </p:txBody>
      </p:sp>
      <p:sp>
        <p:nvSpPr>
          <p:cNvPr id="17" name="Content Placeholder 4"/>
          <p:cNvSpPr>
            <a:spLocks noGrp="1"/>
          </p:cNvSpPr>
          <p:nvPr>
            <p:ph idx="13"/>
          </p:nvPr>
        </p:nvSpPr>
        <p:spPr>
          <a:xfrm>
            <a:off x="775651" y="4541996"/>
            <a:ext cx="4980913" cy="2433487"/>
          </a:xfrm>
        </p:spPr>
        <p:txBody>
          <a:bodyPr/>
          <a:lstStyle/>
          <a:p>
            <a:r>
              <a:rPr lang="en-US" dirty="0" smtClean="0"/>
              <a:t>Always log an additional information when catching and exception. It can help you to investigate the root cause of the problem.</a:t>
            </a:r>
          </a:p>
          <a:p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idx="15"/>
          </p:nvPr>
        </p:nvSpPr>
        <p:spPr>
          <a:xfrm>
            <a:off x="6269715" y="4154198"/>
            <a:ext cx="4980913" cy="38779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DON’T EAT AN ERROR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idx="13"/>
          </p:nvPr>
        </p:nvSpPr>
        <p:spPr>
          <a:xfrm>
            <a:off x="6269715" y="4541996"/>
            <a:ext cx="4980913" cy="492443"/>
          </a:xfrm>
        </p:spPr>
        <p:txBody>
          <a:bodyPr/>
          <a:lstStyle/>
          <a:p>
            <a:r>
              <a:rPr lang="en-US" dirty="0"/>
              <a:t>If you caught an exception – do something, don’t eat an exception.</a:t>
            </a:r>
          </a:p>
        </p:txBody>
      </p:sp>
    </p:spTree>
    <p:extLst>
      <p:ext uri="{BB962C8B-B14F-4D97-AF65-F5344CB8AC3E}">
        <p14:creationId xmlns:p14="http://schemas.microsoft.com/office/powerpoint/2010/main" val="38830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QUALITY CODE SHOULD BE: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851429" y="1687971"/>
            <a:ext cx="3267235" cy="448637"/>
          </a:xfrm>
        </p:spPr>
        <p:txBody>
          <a:bodyPr>
            <a:normAutofit/>
          </a:bodyPr>
          <a:lstStyle/>
          <a:p>
            <a:r>
              <a:rPr lang="en-US" sz="2400" u="sng" dirty="0" smtClean="0"/>
              <a:t>Easy to read</a:t>
            </a:r>
            <a:endParaRPr lang="en-US" sz="2400" u="sng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>
          <a:xfrm>
            <a:off x="4444145" y="2830495"/>
            <a:ext cx="3267235" cy="448637"/>
          </a:xfrm>
        </p:spPr>
        <p:txBody>
          <a:bodyPr/>
          <a:lstStyle/>
          <a:p>
            <a:r>
              <a:rPr lang="en-US" sz="2400" u="sng" dirty="0" smtClean="0"/>
              <a:t>THOUGHTFULL</a:t>
            </a:r>
            <a:endParaRPr lang="en-US" sz="2400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23"/>
          </p:nvPr>
        </p:nvSpPr>
        <p:spPr>
          <a:xfrm>
            <a:off x="8084016" y="1687971"/>
            <a:ext cx="3267235" cy="448637"/>
          </a:xfrm>
        </p:spPr>
        <p:txBody>
          <a:bodyPr/>
          <a:lstStyle/>
          <a:p>
            <a:r>
              <a:rPr lang="en-US" sz="2400" u="sng" dirty="0" smtClean="0"/>
              <a:t>SIMPLE</a:t>
            </a:r>
            <a:endParaRPr lang="en-US" sz="2400" u="sng" dirty="0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851429" y="2136608"/>
            <a:ext cx="3267235" cy="461665"/>
          </a:xfrm>
        </p:spPr>
        <p:txBody>
          <a:bodyPr/>
          <a:lstStyle/>
          <a:p>
            <a:r>
              <a:rPr lang="en-US" sz="1200" dirty="0" smtClean="0"/>
              <a:t>Easy to understand and find potential codding errors and bugs.</a:t>
            </a:r>
            <a:endParaRPr lang="ru-RU" sz="1200" dirty="0"/>
          </a:p>
        </p:txBody>
      </p:sp>
      <p:sp>
        <p:nvSpPr>
          <p:cNvPr id="10" name="Объект 9"/>
          <p:cNvSpPr>
            <a:spLocks noGrp="1"/>
          </p:cNvSpPr>
          <p:nvPr>
            <p:ph idx="24"/>
          </p:nvPr>
        </p:nvSpPr>
        <p:spPr>
          <a:xfrm>
            <a:off x="4444146" y="2151314"/>
            <a:ext cx="3267235" cy="461665"/>
          </a:xfrm>
        </p:spPr>
        <p:txBody>
          <a:bodyPr/>
          <a:lstStyle/>
          <a:p>
            <a:r>
              <a:rPr lang="en-US" sz="1200" dirty="0" smtClean="0"/>
              <a:t>Clear purpose, structure and meaningful names.</a:t>
            </a:r>
            <a:endParaRPr lang="ru-RU" sz="1200" dirty="0"/>
          </a:p>
        </p:txBody>
      </p:sp>
      <p:sp>
        <p:nvSpPr>
          <p:cNvPr id="11" name="Объект 10"/>
          <p:cNvSpPr>
            <a:spLocks noGrp="1"/>
          </p:cNvSpPr>
          <p:nvPr>
            <p:ph idx="25"/>
          </p:nvPr>
        </p:nvSpPr>
        <p:spPr>
          <a:xfrm>
            <a:off x="8084015" y="2161777"/>
            <a:ext cx="3267235" cy="805349"/>
          </a:xfrm>
        </p:spPr>
        <p:txBody>
          <a:bodyPr/>
          <a:lstStyle/>
          <a:p>
            <a:r>
              <a:rPr lang="en-US" sz="1200" dirty="0" smtClean="0"/>
              <a:t>Too complex code is difficult to maintain and also leads to more bugs over time.</a:t>
            </a:r>
          </a:p>
          <a:p>
            <a:endParaRPr lang="en-US" sz="1200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51429" y="2830495"/>
            <a:ext cx="3267235" cy="44863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 smtClean="0"/>
              <a:t>MINIMAL</a:t>
            </a:r>
            <a:endParaRPr lang="en-US" sz="2400" u="sng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4444145" y="1687971"/>
            <a:ext cx="3267235" cy="44863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 smtClean="0"/>
              <a:t>CLEAR INTENT</a:t>
            </a:r>
            <a:endParaRPr lang="en-US" sz="2400" u="sng" dirty="0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8084014" y="2830495"/>
            <a:ext cx="3267235" cy="44863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 smtClean="0"/>
              <a:t>TESTABLE</a:t>
            </a:r>
            <a:endParaRPr lang="en-US" sz="2400" u="sng" dirty="0"/>
          </a:p>
        </p:txBody>
      </p:sp>
      <p:sp>
        <p:nvSpPr>
          <p:cNvPr id="15" name="Объект 10"/>
          <p:cNvSpPr txBox="1">
            <a:spLocks/>
          </p:cNvSpPr>
          <p:nvPr/>
        </p:nvSpPr>
        <p:spPr>
          <a:xfrm>
            <a:off x="851428" y="3387625"/>
            <a:ext cx="3267235" cy="99001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Each part of the code is minimal and do only one thing. Dependencies in the code are kept to a minimal.</a:t>
            </a:r>
          </a:p>
          <a:p>
            <a:endParaRPr lang="en-US" sz="1200" dirty="0"/>
          </a:p>
        </p:txBody>
      </p:sp>
      <p:sp>
        <p:nvSpPr>
          <p:cNvPr id="16" name="Объект 10"/>
          <p:cNvSpPr txBox="1">
            <a:spLocks/>
          </p:cNvSpPr>
          <p:nvPr/>
        </p:nvSpPr>
        <p:spPr>
          <a:xfrm>
            <a:off x="4444144" y="3368421"/>
            <a:ext cx="3267235" cy="64633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Code is organized in the logical classes and clean methods. Classes are logically organized into layers.</a:t>
            </a:r>
            <a:endParaRPr lang="en-US" sz="1200" dirty="0"/>
          </a:p>
        </p:txBody>
      </p:sp>
      <p:sp>
        <p:nvSpPr>
          <p:cNvPr id="17" name="Объект 10"/>
          <p:cNvSpPr txBox="1">
            <a:spLocks/>
          </p:cNvSpPr>
          <p:nvPr/>
        </p:nvSpPr>
        <p:spPr>
          <a:xfrm>
            <a:off x="8084016" y="3368421"/>
            <a:ext cx="3267235" cy="80534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W</a:t>
            </a:r>
            <a:r>
              <a:rPr lang="en-US" sz="1200" dirty="0" smtClean="0"/>
              <a:t>ell written code is easier to test. Automated testing improves code quality.</a:t>
            </a:r>
          </a:p>
          <a:p>
            <a:endParaRPr lang="en-US" sz="1200" dirty="0"/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4444144" y="4196374"/>
            <a:ext cx="3267235" cy="44863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 smtClean="0"/>
              <a:t>SELF-DOCUMENTED</a:t>
            </a:r>
            <a:endParaRPr lang="en-US" sz="2400" u="sng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51428" y="4196374"/>
            <a:ext cx="3267235" cy="44863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 smtClean="0"/>
              <a:t>Predictable</a:t>
            </a:r>
            <a:endParaRPr lang="en-US" sz="2400" u="sng" dirty="0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8084014" y="4196374"/>
            <a:ext cx="3267235" cy="44863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 smtClean="0"/>
              <a:t>EXTENSIBLE</a:t>
            </a:r>
            <a:endParaRPr lang="en-US" u="sng" dirty="0"/>
          </a:p>
        </p:txBody>
      </p:sp>
      <p:sp>
        <p:nvSpPr>
          <p:cNvPr id="21" name="Объект 10"/>
          <p:cNvSpPr txBox="1">
            <a:spLocks/>
          </p:cNvSpPr>
          <p:nvPr/>
        </p:nvSpPr>
        <p:spPr>
          <a:xfrm>
            <a:off x="851427" y="4753504"/>
            <a:ext cx="3267235" cy="99001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Should handle unexpected inputs or user actions </a:t>
            </a:r>
            <a:r>
              <a:rPr lang="en-US" sz="1200" dirty="0"/>
              <a:t>b</a:t>
            </a:r>
            <a:r>
              <a:rPr lang="en-US" sz="1200" dirty="0" smtClean="0"/>
              <a:t>y anticipating them and responding accordingly.</a:t>
            </a:r>
          </a:p>
          <a:p>
            <a:endParaRPr lang="en-US" sz="1200" dirty="0"/>
          </a:p>
        </p:txBody>
      </p:sp>
      <p:sp>
        <p:nvSpPr>
          <p:cNvPr id="22" name="Объект 10"/>
          <p:cNvSpPr txBox="1">
            <a:spLocks/>
          </p:cNvSpPr>
          <p:nvPr/>
        </p:nvSpPr>
        <p:spPr>
          <a:xfrm>
            <a:off x="4444143" y="4734300"/>
            <a:ext cx="3267235" cy="64633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Naming and layers of abstraction are so well chosen that no any additional documentation is needed.</a:t>
            </a:r>
            <a:endParaRPr lang="en-US" sz="1200" dirty="0"/>
          </a:p>
        </p:txBody>
      </p:sp>
      <p:sp>
        <p:nvSpPr>
          <p:cNvPr id="23" name="Объект 10"/>
          <p:cNvSpPr txBox="1">
            <a:spLocks/>
          </p:cNvSpPr>
          <p:nvPr/>
        </p:nvSpPr>
        <p:spPr>
          <a:xfrm>
            <a:off x="8084015" y="4734300"/>
            <a:ext cx="3267235" cy="80534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Good code flexible and can be changed without huge impact to other system modules.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868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WAYS TO HANDLE AN EXCEPTION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652012" y="3685074"/>
            <a:ext cx="4070283" cy="1078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Rethrow an exception</a:t>
            </a:r>
          </a:p>
          <a:p>
            <a:pPr lvl="1"/>
            <a:r>
              <a:rPr lang="en-US" dirty="0" smtClean="0"/>
              <a:t>Return null</a:t>
            </a:r>
          </a:p>
          <a:p>
            <a:pPr lvl="1"/>
            <a:r>
              <a:rPr lang="en-US" dirty="0" smtClean="0"/>
              <a:t>Return default value</a:t>
            </a:r>
          </a:p>
          <a:p>
            <a:pPr lvl="1"/>
            <a:r>
              <a:rPr lang="en-US" dirty="0" smtClean="0"/>
              <a:t>Ignore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218690" y="2972058"/>
            <a:ext cx="4070283" cy="713016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Log an ERROR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React to an ERROR:</a:t>
            </a:r>
            <a:endParaRPr lang="en-GB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18" y="2597888"/>
            <a:ext cx="4887192" cy="32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FAIL FAST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10833" y="2972058"/>
            <a:ext cx="46520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When there is nothing more that you can do in a method just fail. </a:t>
            </a:r>
          </a:p>
          <a:p>
            <a:endParaRPr lang="en-US" dirty="0"/>
          </a:p>
          <a:p>
            <a:r>
              <a:rPr lang="en-US" dirty="0" smtClean="0"/>
              <a:t>This technique helps on reducing unnecessary indentation and keeping our functions small. 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2" y="2592369"/>
            <a:ext cx="4762295" cy="3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3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06824" y="1858475"/>
            <a:ext cx="9657976" cy="4707577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What is code quality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/>
              <a:t>Variables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Functions</a:t>
            </a:r>
          </a:p>
          <a:p>
            <a:r>
              <a:rPr lang="en-US" sz="2800" dirty="0" smtClean="0"/>
              <a:t>Classes</a:t>
            </a:r>
          </a:p>
          <a:p>
            <a:r>
              <a:rPr lang="en-US" sz="2800" dirty="0"/>
              <a:t>Comments</a:t>
            </a:r>
            <a:endParaRPr lang="en-US" sz="2800" dirty="0" smtClean="0"/>
          </a:p>
          <a:p>
            <a:r>
              <a:rPr lang="en-US" sz="2800" dirty="0" smtClean="0"/>
              <a:t>CONDITIONALS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Exceptions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REFACTORING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1577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0833" y="1741916"/>
            <a:ext cx="9831977" cy="424732"/>
          </a:xfrm>
        </p:spPr>
        <p:txBody>
          <a:bodyPr/>
          <a:lstStyle/>
          <a:p>
            <a:r>
              <a:rPr lang="en-US" dirty="0" smtClean="0"/>
              <a:t>WHAT IS REFACTORING?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1210833" y="2427631"/>
            <a:ext cx="4091065" cy="2632741"/>
          </a:xfrm>
        </p:spPr>
        <p:txBody>
          <a:bodyPr/>
          <a:lstStyle/>
          <a:p>
            <a:pPr algn="l"/>
            <a:r>
              <a:rPr lang="en-US" dirty="0"/>
              <a:t>Refactoring is a disciplined technique for restructuring an existing body of code, altering its internal structure without changing its external behavior.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46" y="2427631"/>
            <a:ext cx="5759762" cy="32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0833" y="1791368"/>
            <a:ext cx="4552079" cy="424732"/>
          </a:xfrm>
        </p:spPr>
        <p:txBody>
          <a:bodyPr/>
          <a:lstStyle/>
          <a:p>
            <a:pPr algn="l"/>
            <a:r>
              <a:rPr lang="en-US" dirty="0" smtClean="0"/>
              <a:t>WHEN TO EXTRACT FUNCTION:</a:t>
            </a:r>
          </a:p>
        </p:txBody>
      </p:sp>
      <p:sp>
        <p:nvSpPr>
          <p:cNvPr id="5" name="Content Placeholder 12"/>
          <p:cNvSpPr>
            <a:spLocks noGrp="1"/>
          </p:cNvSpPr>
          <p:nvPr>
            <p:ph idx="19"/>
          </p:nvPr>
        </p:nvSpPr>
        <p:spPr>
          <a:xfrm>
            <a:off x="6949018" y="1791368"/>
            <a:ext cx="3989883" cy="424732"/>
          </a:xfrm>
        </p:spPr>
        <p:txBody>
          <a:bodyPr/>
          <a:lstStyle/>
          <a:p>
            <a:pPr algn="l"/>
            <a:r>
              <a:rPr lang="en-US" dirty="0" smtClean="0"/>
              <a:t>WHEN TO EXTRACT CLASS: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idx="22"/>
          </p:nvPr>
        </p:nvSpPr>
        <p:spPr>
          <a:xfrm>
            <a:off x="6949018" y="2344504"/>
            <a:ext cx="4093792" cy="18460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Too many responsibilities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Low cohesion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More than one reason to change</a:t>
            </a:r>
            <a:endParaRPr lang="en-US" dirty="0"/>
          </a:p>
        </p:txBody>
      </p:sp>
      <p:sp>
        <p:nvSpPr>
          <p:cNvPr id="7" name="Content Placeholder 12"/>
          <p:cNvSpPr>
            <a:spLocks noGrp="1"/>
          </p:cNvSpPr>
          <p:nvPr>
            <p:ph idx="19"/>
          </p:nvPr>
        </p:nvSpPr>
        <p:spPr>
          <a:xfrm>
            <a:off x="4633416" y="4259030"/>
            <a:ext cx="2591583" cy="424732"/>
          </a:xfrm>
        </p:spPr>
        <p:txBody>
          <a:bodyPr/>
          <a:lstStyle/>
          <a:p>
            <a:pPr algn="l"/>
            <a:r>
              <a:rPr lang="en-US" dirty="0" smtClean="0"/>
              <a:t>OTHER REASONS</a:t>
            </a:r>
            <a:r>
              <a:rPr lang="en-US" dirty="0" smtClean="0"/>
              <a:t>:</a:t>
            </a:r>
            <a:endParaRPr lang="en-US" dirty="0" smtClean="0"/>
          </a:p>
        </p:txBody>
      </p:sp>
      <p:sp>
        <p:nvSpPr>
          <p:cNvPr id="8" name="Content Placeholder 16"/>
          <p:cNvSpPr>
            <a:spLocks noGrp="1"/>
          </p:cNvSpPr>
          <p:nvPr>
            <p:ph idx="22"/>
          </p:nvPr>
        </p:nvSpPr>
        <p:spPr>
          <a:xfrm>
            <a:off x="1363233" y="2496904"/>
            <a:ext cx="3270183" cy="18460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Duplication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Indentation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Unclear intent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More than one task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4743" y="4836162"/>
            <a:ext cx="2485732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1744741" y="4870770"/>
            <a:ext cx="2472637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POOR NAMES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2091" y="4870770"/>
            <a:ext cx="2485732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633416" y="4836162"/>
            <a:ext cx="2485732" cy="548640"/>
          </a:xfrm>
          <a:prstGeom prst="rect">
            <a:avLst/>
          </a:prstGeom>
          <a:solidFill>
            <a:srgbClr val="DE411B"/>
          </a:solidFill>
          <a:effectLst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4633414" y="4860494"/>
            <a:ext cx="2472637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FEATURE ENVY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7522089" y="4920771"/>
            <a:ext cx="2472637" cy="448637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SHOTGUN CHANGE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  <a:endParaRPr lang="en-GB" dirty="0"/>
          </a:p>
        </p:txBody>
      </p:sp>
      <p:sp>
        <p:nvSpPr>
          <p:cNvPr id="7" name="Content Placeholder 12"/>
          <p:cNvSpPr>
            <a:spLocks noGrp="1"/>
          </p:cNvSpPr>
          <p:nvPr>
            <p:ph idx="19"/>
          </p:nvPr>
        </p:nvSpPr>
        <p:spPr>
          <a:xfrm>
            <a:off x="2710955" y="1809414"/>
            <a:ext cx="6831731" cy="424732"/>
          </a:xfrm>
        </p:spPr>
        <p:txBody>
          <a:bodyPr/>
          <a:lstStyle/>
          <a:p>
            <a:r>
              <a:rPr lang="en-US" dirty="0" smtClean="0"/>
              <a:t>DON’T COME TO THE DARK SIDE WHILE MAKING A REFACTORING</a:t>
            </a:r>
            <a:endParaRPr lang="en-US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75" y="2379519"/>
            <a:ext cx="5306290" cy="39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0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MAGIC </a:t>
            </a: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930392" y="2716071"/>
            <a:ext cx="5007236" cy="303313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(employeeType == </a:t>
            </a:r>
            <a:r>
              <a:rPr lang="en-US" sz="1600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“manager”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DoSomething();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(acessLevel == </a:t>
            </a:r>
            <a:r>
              <a:rPr lang="en-US" sz="1600" dirty="0" smtClean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“read”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DoSomething();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idx="19"/>
          </p:nvPr>
        </p:nvSpPr>
        <p:spPr>
          <a:xfrm>
            <a:off x="823300" y="2291339"/>
            <a:ext cx="5007236" cy="369332"/>
          </a:xfrm>
        </p:spPr>
        <p:txBody>
          <a:bodyPr/>
          <a:lstStyle/>
          <a:p>
            <a:r>
              <a:rPr lang="en-US" sz="2000" dirty="0" smtClean="0">
                <a:solidFill>
                  <a:srgbClr val="C00000"/>
                </a:solidFill>
              </a:rPr>
              <a:t>DIRTY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idx="19"/>
          </p:nvPr>
        </p:nvSpPr>
        <p:spPr>
          <a:xfrm>
            <a:off x="6363040" y="2291339"/>
            <a:ext cx="5007236" cy="369332"/>
          </a:xfrm>
        </p:spPr>
        <p:txBody>
          <a:bodyPr/>
          <a:lstStyle/>
          <a:p>
            <a:r>
              <a:rPr lang="en-US" sz="2000" dirty="0" smtClean="0">
                <a:solidFill>
                  <a:srgbClr val="00B050"/>
                </a:solidFill>
              </a:rPr>
              <a:t>CLEAN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6945" y="2730131"/>
            <a:ext cx="4785284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(employeeType ==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.Manager;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DoSomething();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EmployeeType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Worker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Manager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Chief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//Or use 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constants</a:t>
            </a: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readAccess = 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“read"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8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MAGIC </a:t>
            </a:r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930392" y="2716071"/>
            <a:ext cx="5007236" cy="303313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(age &gt; 21)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DoSomething();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(status == 2)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DoSomething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idx="19"/>
          </p:nvPr>
        </p:nvSpPr>
        <p:spPr>
          <a:xfrm>
            <a:off x="823300" y="2291339"/>
            <a:ext cx="5007236" cy="369332"/>
          </a:xfrm>
        </p:spPr>
        <p:txBody>
          <a:bodyPr/>
          <a:lstStyle/>
          <a:p>
            <a:r>
              <a:rPr lang="en-US" sz="2000" dirty="0" smtClean="0">
                <a:solidFill>
                  <a:srgbClr val="C00000"/>
                </a:solidFill>
              </a:rPr>
              <a:t>DIRTY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idx="19"/>
          </p:nvPr>
        </p:nvSpPr>
        <p:spPr>
          <a:xfrm>
            <a:off x="6363040" y="2291339"/>
            <a:ext cx="5007236" cy="369332"/>
          </a:xfrm>
        </p:spPr>
        <p:txBody>
          <a:bodyPr/>
          <a:lstStyle/>
          <a:p>
            <a:r>
              <a:rPr lang="en-US" sz="2000" dirty="0" smtClean="0">
                <a:solidFill>
                  <a:srgbClr val="00B050"/>
                </a:solidFill>
              </a:rPr>
              <a:t>CLEAN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54674" y="2716071"/>
            <a:ext cx="465724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legalAge = 21;</a:t>
            </a:r>
          </a:p>
          <a:p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(age &gt; legalAge)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DoSomething();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(status == </a:t>
            </a:r>
            <a:r>
              <a:rPr lang="en-US" sz="1600" dirty="0" smtClean="0">
                <a:solidFill>
                  <a:srgbClr val="00B05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Status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DoSomething();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453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TERNARY ELEGANCE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930392" y="2716071"/>
            <a:ext cx="5007236" cy="303313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(isSpeaker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registrationFee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0;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registrationFee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50;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1600" dirty="0"/>
          </a:p>
        </p:txBody>
      </p:sp>
      <p:sp>
        <p:nvSpPr>
          <p:cNvPr id="6" name="Content Placeholder 3"/>
          <p:cNvSpPr>
            <a:spLocks noGrp="1"/>
          </p:cNvSpPr>
          <p:nvPr>
            <p:ph idx="19"/>
          </p:nvPr>
        </p:nvSpPr>
        <p:spPr>
          <a:xfrm>
            <a:off x="823300" y="2291339"/>
            <a:ext cx="5007236" cy="369332"/>
          </a:xfrm>
        </p:spPr>
        <p:txBody>
          <a:bodyPr/>
          <a:lstStyle/>
          <a:p>
            <a:r>
              <a:rPr lang="en-US" sz="2000" dirty="0" smtClean="0">
                <a:solidFill>
                  <a:srgbClr val="C00000"/>
                </a:solidFill>
              </a:rPr>
              <a:t>DIRTY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idx="19"/>
          </p:nvPr>
        </p:nvSpPr>
        <p:spPr>
          <a:xfrm>
            <a:off x="6363040" y="2291339"/>
            <a:ext cx="5007236" cy="369332"/>
          </a:xfrm>
        </p:spPr>
        <p:txBody>
          <a:bodyPr/>
          <a:lstStyle/>
          <a:p>
            <a:r>
              <a:rPr lang="en-US" sz="2000" dirty="0" smtClean="0">
                <a:solidFill>
                  <a:srgbClr val="00B050"/>
                </a:solidFill>
              </a:rPr>
              <a:t>CLEAN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80317" y="3080648"/>
            <a:ext cx="4785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registrationFee = isSpeaker ? 0 : 50;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63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ENCAPSULATE COMPLEX CONDITIONS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922153" y="2923237"/>
            <a:ext cx="4745480" cy="30331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(employee.Age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55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employee.YearsEmployed &gt; 10 &amp;&amp;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employee.IsRetired)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logic here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endParaRPr lang="en-GB" sz="1600" dirty="0"/>
          </a:p>
        </p:txBody>
      </p:sp>
      <p:sp>
        <p:nvSpPr>
          <p:cNvPr id="6" name="Content Placeholder 3"/>
          <p:cNvSpPr>
            <a:spLocks noGrp="1"/>
          </p:cNvSpPr>
          <p:nvPr>
            <p:ph idx="19"/>
          </p:nvPr>
        </p:nvSpPr>
        <p:spPr>
          <a:xfrm>
            <a:off x="815063" y="2498505"/>
            <a:ext cx="5007236" cy="369332"/>
          </a:xfrm>
        </p:spPr>
        <p:txBody>
          <a:bodyPr/>
          <a:lstStyle/>
          <a:p>
            <a:r>
              <a:rPr lang="en-US" sz="2000" dirty="0" smtClean="0">
                <a:solidFill>
                  <a:srgbClr val="C00000"/>
                </a:solidFill>
              </a:rPr>
              <a:t>DIRTY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idx="19"/>
          </p:nvPr>
        </p:nvSpPr>
        <p:spPr>
          <a:xfrm>
            <a:off x="6354803" y="2498505"/>
            <a:ext cx="5007236" cy="369332"/>
          </a:xfrm>
        </p:spPr>
        <p:txBody>
          <a:bodyPr/>
          <a:lstStyle/>
          <a:p>
            <a:r>
              <a:rPr lang="en-US" sz="2000" dirty="0" smtClean="0">
                <a:solidFill>
                  <a:srgbClr val="00B050"/>
                </a:solidFill>
              </a:rPr>
              <a:t>CLEAN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54803" y="2867837"/>
            <a:ext cx="568296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(IsEligleForPension(employee))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logic here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IsEligleForPension(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employee)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employee.Age &gt; 55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employee.YearsEmployed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10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employee.IsRetired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544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2"/>
          <p:cNvSpPr>
            <a:spLocks noGrp="1"/>
          </p:cNvSpPr>
          <p:nvPr>
            <p:ph idx="19"/>
          </p:nvPr>
        </p:nvSpPr>
        <p:spPr>
          <a:xfrm>
            <a:off x="1207934" y="3314055"/>
            <a:ext cx="9831977" cy="590931"/>
          </a:xfrm>
        </p:spPr>
        <p:txBody>
          <a:bodyPr/>
          <a:lstStyle/>
          <a:p>
            <a:r>
              <a:rPr lang="en-US" sz="3600" dirty="0" smtClean="0"/>
              <a:t>“WE Write code for humans, not machines”</a:t>
            </a:r>
          </a:p>
        </p:txBody>
      </p:sp>
    </p:spTree>
    <p:extLst>
      <p:ext uri="{BB962C8B-B14F-4D97-AF65-F5344CB8AC3E}">
        <p14:creationId xmlns:p14="http://schemas.microsoft.com/office/powerpoint/2010/main" val="42349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0833" y="1545331"/>
            <a:ext cx="9831977" cy="424732"/>
          </a:xfrm>
        </p:spPr>
        <p:txBody>
          <a:bodyPr/>
          <a:lstStyle/>
          <a:p>
            <a:r>
              <a:rPr lang="en-US" dirty="0" smtClean="0"/>
              <a:t>CODE SMELLS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210833" y="1970063"/>
            <a:ext cx="10173859" cy="3935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Long methods</a:t>
            </a:r>
          </a:p>
          <a:p>
            <a:pPr lvl="1"/>
            <a:r>
              <a:rPr lang="en-US" dirty="0" smtClean="0"/>
              <a:t>Large class</a:t>
            </a:r>
          </a:p>
          <a:p>
            <a:pPr lvl="1"/>
            <a:r>
              <a:rPr lang="en-US" dirty="0" smtClean="0"/>
              <a:t>Long parameter list</a:t>
            </a:r>
          </a:p>
          <a:p>
            <a:pPr lvl="1"/>
            <a:r>
              <a:rPr lang="en-US" dirty="0" smtClean="0"/>
              <a:t>Magic string and numbers</a:t>
            </a:r>
          </a:p>
          <a:p>
            <a:pPr lvl="1"/>
            <a:r>
              <a:rPr lang="en-US" dirty="0" smtClean="0"/>
              <a:t>Many conditional statements (switch and if)</a:t>
            </a:r>
          </a:p>
          <a:p>
            <a:pPr lvl="1"/>
            <a:r>
              <a:rPr lang="en-US" dirty="0" smtClean="0"/>
              <a:t>Excessive inherited functionally</a:t>
            </a:r>
          </a:p>
          <a:p>
            <a:pPr lvl="1"/>
            <a:r>
              <a:rPr lang="en-US" dirty="0" smtClean="0"/>
              <a:t>Creating new code not knowing that its already exists</a:t>
            </a:r>
          </a:p>
          <a:p>
            <a:pPr lvl="1"/>
            <a:r>
              <a:rPr lang="en-US" dirty="0"/>
              <a:t>Making any modifications requires </a:t>
            </a:r>
            <a:r>
              <a:rPr lang="en-US" dirty="0" smtClean="0"/>
              <a:t>many changes </a:t>
            </a:r>
            <a:r>
              <a:rPr lang="en-US" dirty="0"/>
              <a:t>to many different classes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Unnecessary comments</a:t>
            </a:r>
          </a:p>
          <a:p>
            <a:pPr lvl="1"/>
            <a:r>
              <a:rPr lang="en-US" dirty="0" smtClean="0"/>
              <a:t>Duplicate code</a:t>
            </a:r>
          </a:p>
          <a:p>
            <a:pPr lvl="1"/>
            <a:r>
              <a:rPr lang="en-US" dirty="0" smtClean="0"/>
              <a:t>Dead code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class uses the internal fields and methods of another class</a:t>
            </a:r>
            <a:r>
              <a:rPr lang="en-US" dirty="0" smtClean="0"/>
              <a:t>. </a:t>
            </a:r>
            <a:r>
              <a:rPr lang="en-US" dirty="0"/>
              <a:t>Feature envy</a:t>
            </a:r>
          </a:p>
          <a:p>
            <a:pPr lvl="1"/>
            <a:r>
              <a:rPr lang="en-US" dirty="0" smtClean="0"/>
              <a:t>Using series of calls</a:t>
            </a:r>
            <a:r>
              <a:rPr lang="en-US" sz="1400" i="1" dirty="0" smtClean="0"/>
              <a:t> </a:t>
            </a:r>
            <a:r>
              <a:rPr lang="en-US" sz="1400" dirty="0" smtClean="0"/>
              <a:t>(</a:t>
            </a:r>
            <a:r>
              <a:rPr lang="en-US" sz="1400" i="1" dirty="0" smtClean="0"/>
              <a:t> </a:t>
            </a:r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a().b().c().d()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/>
              <a:t>)</a:t>
            </a:r>
          </a:p>
          <a:p>
            <a:pPr lvl="1"/>
            <a:r>
              <a:rPr lang="en-US" dirty="0" smtClean="0"/>
              <a:t>Middle man or class that simply delegating responsivities.</a:t>
            </a:r>
          </a:p>
        </p:txBody>
      </p:sp>
    </p:spTree>
    <p:extLst>
      <p:ext uri="{BB962C8B-B14F-4D97-AF65-F5344CB8AC3E}">
        <p14:creationId xmlns:p14="http://schemas.microsoft.com/office/powerpoint/2010/main" val="21543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Core programming principles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1218691" y="2510758"/>
            <a:ext cx="2751948" cy="18460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DRY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Don’t repeat yourself.</a:t>
            </a:r>
          </a:p>
        </p:txBody>
      </p:sp>
      <p:sp>
        <p:nvSpPr>
          <p:cNvPr id="5" name="Content Placeholder 16"/>
          <p:cNvSpPr>
            <a:spLocks noGrp="1"/>
          </p:cNvSpPr>
          <p:nvPr>
            <p:ph idx="22"/>
          </p:nvPr>
        </p:nvSpPr>
        <p:spPr>
          <a:xfrm>
            <a:off x="8126118" y="2510758"/>
            <a:ext cx="3332714" cy="18460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YAGNI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aren’t gonna need it.</a:t>
            </a:r>
            <a:endParaRPr lang="en-US" dirty="0"/>
          </a:p>
        </p:txBody>
      </p:sp>
      <p:sp>
        <p:nvSpPr>
          <p:cNvPr id="6" name="Content Placeholder 16"/>
          <p:cNvSpPr>
            <a:spLocks noGrp="1"/>
          </p:cNvSpPr>
          <p:nvPr>
            <p:ph idx="22"/>
          </p:nvPr>
        </p:nvSpPr>
        <p:spPr>
          <a:xfrm>
            <a:off x="4672404" y="2510758"/>
            <a:ext cx="2947596" cy="18460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KISS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Keep it short and simple.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6" t="521" b="-521"/>
          <a:stretch/>
        </p:blipFill>
        <p:spPr>
          <a:xfrm>
            <a:off x="1218690" y="3580036"/>
            <a:ext cx="3058136" cy="19924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/>
          <a:stretch/>
        </p:blipFill>
        <p:spPr>
          <a:xfrm>
            <a:off x="4782944" y="3580036"/>
            <a:ext cx="3134532" cy="19924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566" y="3580036"/>
            <a:ext cx="3041698" cy="204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0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GB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19" y="1684766"/>
            <a:ext cx="7507804" cy="42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8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2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+373 79289335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 smtClean="0"/>
              <a:t>Guleaev vladislav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GB" dirty="0" smtClean="0"/>
              <a:t>vladislav.guleaev@endava.com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Am Engineer</a:t>
            </a:r>
            <a:endParaRPr lang="en-GB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6" y="1598729"/>
            <a:ext cx="5384503" cy="35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code quality</a:t>
            </a: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1373991" y="2210263"/>
            <a:ext cx="9824120" cy="1201232"/>
          </a:xfrm>
        </p:spPr>
        <p:txBody>
          <a:bodyPr/>
          <a:lstStyle/>
          <a:p>
            <a:pPr algn="l"/>
            <a:r>
              <a:rPr lang="en-US" sz="1600" dirty="0" smtClean="0"/>
              <a:t>“Clean code is simple and direct. Clean </a:t>
            </a:r>
            <a:r>
              <a:rPr lang="en-US" sz="1600" dirty="0"/>
              <a:t>code reads like well-written </a:t>
            </a:r>
            <a:r>
              <a:rPr lang="en-US" sz="1600" dirty="0" smtClean="0"/>
              <a:t>prose.”</a:t>
            </a:r>
          </a:p>
          <a:p>
            <a:pPr algn="r"/>
            <a:r>
              <a:rPr lang="en-US" sz="1400" i="1" dirty="0" smtClean="0">
                <a:latin typeface="Calibri" panose="020F0502020204030204" pitchFamily="34" charset="0"/>
              </a:rPr>
              <a:t>- </a:t>
            </a:r>
            <a:r>
              <a:rPr lang="en-US" sz="1400" b="1" i="1" u="sng" dirty="0" smtClean="0">
                <a:solidFill>
                  <a:srgbClr val="DE411B"/>
                </a:solidFill>
                <a:latin typeface="Calibri" panose="020F0502020204030204" pitchFamily="34" charset="0"/>
              </a:rPr>
              <a:t>Grady </a:t>
            </a:r>
            <a:r>
              <a:rPr lang="en-US" sz="1400" b="1" i="1" u="sng" dirty="0" err="1" smtClean="0">
                <a:solidFill>
                  <a:srgbClr val="DE411B"/>
                </a:solidFill>
                <a:latin typeface="Calibri" panose="020F0502020204030204" pitchFamily="34" charset="0"/>
              </a:rPr>
              <a:t>Booch</a:t>
            </a:r>
            <a:r>
              <a:rPr lang="en-US" sz="1400" i="1" dirty="0" smtClean="0">
                <a:latin typeface="Calibri" panose="020F0502020204030204" pitchFamily="34" charset="0"/>
              </a:rPr>
              <a:t>, author of Object Oriented Analysis and Design with Applications</a:t>
            </a:r>
            <a:endParaRPr lang="en-US" sz="1400" i="1" dirty="0">
              <a:latin typeface="Calibri" panose="020F0502020204030204" pitchFamily="34" charset="0"/>
            </a:endParaRPr>
          </a:p>
        </p:txBody>
      </p:sp>
      <p:sp>
        <p:nvSpPr>
          <p:cNvPr id="8" name="Content Placeholder 16"/>
          <p:cNvSpPr>
            <a:spLocks noGrp="1"/>
          </p:cNvSpPr>
          <p:nvPr>
            <p:ph idx="22"/>
          </p:nvPr>
        </p:nvSpPr>
        <p:spPr>
          <a:xfrm>
            <a:off x="1373991" y="4510752"/>
            <a:ext cx="9824120" cy="1201232"/>
          </a:xfrm>
        </p:spPr>
        <p:txBody>
          <a:bodyPr/>
          <a:lstStyle/>
          <a:p>
            <a:pPr algn="l"/>
            <a:r>
              <a:rPr lang="en-US" sz="1600" dirty="0" smtClean="0"/>
              <a:t>“</a:t>
            </a:r>
            <a:r>
              <a:rPr lang="en-US" sz="1600" dirty="0"/>
              <a:t>Any fool can write code that a computer can </a:t>
            </a:r>
            <a:r>
              <a:rPr lang="en-US" sz="1600" dirty="0" smtClean="0"/>
              <a:t>understand.”</a:t>
            </a:r>
          </a:p>
          <a:p>
            <a:pPr algn="r"/>
            <a:r>
              <a:rPr lang="en-US" sz="1400" i="1" dirty="0" smtClean="0">
                <a:latin typeface="Calibri" panose="020F0502020204030204" pitchFamily="34" charset="0"/>
              </a:rPr>
              <a:t>- </a:t>
            </a:r>
            <a:r>
              <a:rPr lang="en-US" sz="1400" b="1" i="1" u="sng" dirty="0" smtClean="0">
                <a:solidFill>
                  <a:srgbClr val="DE411B"/>
                </a:solidFill>
                <a:latin typeface="Calibri" panose="020F0502020204030204" pitchFamily="34" charset="0"/>
              </a:rPr>
              <a:t>Martin Fowler</a:t>
            </a:r>
            <a:r>
              <a:rPr lang="en-US" sz="1400" i="1" dirty="0" smtClean="0">
                <a:latin typeface="Calibri" panose="020F0502020204030204" pitchFamily="34" charset="0"/>
              </a:rPr>
              <a:t>, author of Refactoring: Improving the Design of Existing Code</a:t>
            </a:r>
            <a:endParaRPr lang="en-US" sz="1400" i="1" dirty="0"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8865" y="3279062"/>
            <a:ext cx="97439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“</a:t>
            </a:r>
            <a:r>
              <a:rPr lang="en-US" sz="1600" dirty="0"/>
              <a:t>Always code as if the guy who ends up maintaining your code will be a violent psychopath who knows </a:t>
            </a:r>
            <a:r>
              <a:rPr lang="en-US" sz="1600" dirty="0" smtClean="0"/>
              <a:t> where </a:t>
            </a:r>
            <a:r>
              <a:rPr lang="en-US" sz="1600" dirty="0"/>
              <a:t>you </a:t>
            </a:r>
            <a:r>
              <a:rPr lang="en-US" sz="1600" dirty="0" smtClean="0"/>
              <a:t>live.”</a:t>
            </a:r>
            <a:endParaRPr lang="en-US" sz="1600" dirty="0"/>
          </a:p>
          <a:p>
            <a:pPr algn="r"/>
            <a:r>
              <a:rPr lang="en-US" sz="1600" i="1" dirty="0">
                <a:latin typeface="Calibri" panose="020F0502020204030204" pitchFamily="34" charset="0"/>
              </a:rPr>
              <a:t>- </a:t>
            </a:r>
            <a:r>
              <a:rPr lang="en-US" sz="1600" b="1" u="sng" dirty="0">
                <a:hlinkClick r:id="rId2"/>
              </a:rPr>
              <a:t>John </a:t>
            </a:r>
            <a:r>
              <a:rPr lang="en-US" sz="1600" b="1" u="sng" dirty="0" smtClean="0">
                <a:hlinkClick r:id="rId2"/>
              </a:rPr>
              <a:t>Woods</a:t>
            </a:r>
            <a:endParaRPr lang="en-US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80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85" y="2163339"/>
            <a:ext cx="2448244" cy="3323064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93" y="2163339"/>
            <a:ext cx="2459994" cy="3323063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8337046" y="3470927"/>
            <a:ext cx="31726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hlinkClick r:id="rId4"/>
              </a:rPr>
              <a:t>https://sourcemaking.com</a:t>
            </a:r>
            <a:r>
              <a:rPr lang="ru-RU" sz="2000" dirty="0" smtClean="0">
                <a:hlinkClick r:id="rId4"/>
              </a:rPr>
              <a:t>/</a:t>
            </a:r>
            <a:endParaRPr lang="en-US" sz="2000" dirty="0" smtClean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0079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WARNING!</a:t>
            </a:r>
            <a:endParaRPr lang="en-GB" dirty="0"/>
          </a:p>
        </p:txBody>
      </p:sp>
      <p:sp>
        <p:nvSpPr>
          <p:cNvPr id="5" name="Объект 4"/>
          <p:cNvSpPr>
            <a:spLocks noGrp="1"/>
          </p:cNvSpPr>
          <p:nvPr>
            <p:ph idx="22"/>
          </p:nvPr>
        </p:nvSpPr>
        <p:spPr>
          <a:xfrm>
            <a:off x="1210833" y="1526172"/>
            <a:ext cx="9831977" cy="1201232"/>
          </a:xfrm>
        </p:spPr>
        <p:txBody>
          <a:bodyPr/>
          <a:lstStyle/>
          <a:p>
            <a:r>
              <a:rPr lang="en-US" dirty="0" smtClean="0"/>
              <a:t>Please note that there are no strict rules about codding. These guidelines are only suggestions and may defer from your project requirement's specifications and personal preferences.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28" y="2414394"/>
            <a:ext cx="5865386" cy="39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23"/>
          </p:nvPr>
        </p:nvSpPr>
        <p:spPr>
          <a:xfrm>
            <a:off x="7010800" y="2392961"/>
            <a:ext cx="4758066" cy="169442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4A4E52"/>
                </a:solidFill>
              </a:rPr>
              <a:t>TABS AND SPACES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A4E52"/>
                </a:solidFill>
              </a:rPr>
              <a:t>VERTICAL </a:t>
            </a:r>
            <a:r>
              <a:rPr lang="en-US" sz="2000" dirty="0" smtClean="0">
                <a:solidFill>
                  <a:srgbClr val="4A4E52"/>
                </a:solidFill>
              </a:rPr>
              <a:t>Alignment</a:t>
            </a:r>
            <a:endParaRPr lang="en-US" sz="2000" dirty="0">
              <a:solidFill>
                <a:srgbClr val="4A4E5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4A4E52"/>
                </a:solidFill>
              </a:rPr>
              <a:t>BRACES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0" y="1586661"/>
            <a:ext cx="5595967" cy="4487536"/>
          </a:xfrm>
          <a:prstGeom prst="rect">
            <a:avLst/>
          </a:prstGeom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7010800" y="2392961"/>
            <a:ext cx="6401554" cy="387798"/>
          </a:xfrm>
          <a:prstGeom prst="rect">
            <a:avLst/>
          </a:prstGeom>
        </p:spPr>
        <p:txBody>
          <a:bodyPr vert="horz" lIns="0" tIns="45720" rIns="91440" bIns="4572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Forge your code properly by: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02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e7e4dd7-87a7-44ed-a117-880e36b8a711">WMENFUZ2NZA5-29392445-3059</_dlc_DocId>
    <_dlc_DocIdUrl xmlns="4e7e4dd7-87a7-44ed-a117-880e36b8a711">
      <Url>https://one.endava.com/Group/SalesAndMarketing/_layouts/15/DocIdRedir.aspx?ID=WMENFUZ2NZA5-29392445-3059</Url>
      <Description>WMENFUZ2NZA5-29392445-3059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BAAD7C9E6E745B7FEE6CC7DC24E33" ma:contentTypeVersion="0" ma:contentTypeDescription="Create a new document." ma:contentTypeScope="" ma:versionID="bcc4530fba5faa5e1c6226d6341d4ae9">
  <xsd:schema xmlns:xsd="http://www.w3.org/2001/XMLSchema" xmlns:xs="http://www.w3.org/2001/XMLSchema" xmlns:p="http://schemas.microsoft.com/office/2006/metadata/properties" xmlns:ns2="4e7e4dd7-87a7-44ed-a117-880e36b8a711" targetNamespace="http://schemas.microsoft.com/office/2006/metadata/properties" ma:root="true" ma:fieldsID="92143b6738aaad5a27d8fc4d0e9aeb7f" ns2:_=""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4e7e4dd7-87a7-44ed-a117-880e36b8a711"/>
  </ds:schemaRefs>
</ds:datastoreItem>
</file>

<file path=customXml/itemProps2.xml><?xml version="1.0" encoding="utf-8"?>
<ds:datastoreItem xmlns:ds="http://schemas.openxmlformats.org/officeDocument/2006/customXml" ds:itemID="{55CF767B-A1F1-4B8B-B858-BC2C6E79DB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DAE270-7EA5-4736-995F-DCDA2B535EF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Code Quality</Template>
  <TotalTime>2413</TotalTime>
  <Words>1711</Words>
  <Application>Microsoft Office PowerPoint</Application>
  <PresentationFormat>Широкоэкранный</PresentationFormat>
  <Paragraphs>451</Paragraphs>
  <Slides>53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2" baseType="lpstr">
      <vt:lpstr>Arial</vt:lpstr>
      <vt:lpstr>Arial Narrow</vt:lpstr>
      <vt:lpstr>Arial Narrow Bold</vt:lpstr>
      <vt:lpstr>Calibri</vt:lpstr>
      <vt:lpstr>Consolas</vt:lpstr>
      <vt:lpstr>Helvetica Light</vt:lpstr>
      <vt:lpstr>Helvetica Neue Light</vt:lpstr>
      <vt:lpstr>Wingdings</vt:lpstr>
      <vt:lpstr>Endava PPT slides</vt:lpstr>
      <vt:lpstr>CODE QUALITY</vt:lpstr>
      <vt:lpstr>agenda</vt:lpstr>
      <vt:lpstr>What is code quality</vt:lpstr>
      <vt:lpstr>HIGH QUALITY CODE SHOULD BE:</vt:lpstr>
      <vt:lpstr>Презентация PowerPoint</vt:lpstr>
      <vt:lpstr>What is code quality</vt:lpstr>
      <vt:lpstr>Resources</vt:lpstr>
      <vt:lpstr>WARNING!</vt:lpstr>
      <vt:lpstr>FORMATTING</vt:lpstr>
      <vt:lpstr>Coding Conventions</vt:lpstr>
      <vt:lpstr>agenda</vt:lpstr>
      <vt:lpstr>NAMING</vt:lpstr>
      <vt:lpstr>NAMING</vt:lpstr>
      <vt:lpstr>NAMING</vt:lpstr>
      <vt:lpstr>NAMING</vt:lpstr>
      <vt:lpstr>agenda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agenda</vt:lpstr>
      <vt:lpstr>CLASSES</vt:lpstr>
      <vt:lpstr>CLASSES</vt:lpstr>
      <vt:lpstr>CLASSES</vt:lpstr>
      <vt:lpstr>CLASSES</vt:lpstr>
      <vt:lpstr>agenda</vt:lpstr>
      <vt:lpstr>COMMENTS</vt:lpstr>
      <vt:lpstr>COMMENTS</vt:lpstr>
      <vt:lpstr>COMMENTS</vt:lpstr>
      <vt:lpstr>agenda</vt:lpstr>
      <vt:lpstr>CONDITIONALS</vt:lpstr>
      <vt:lpstr>CONDITIONALS</vt:lpstr>
      <vt:lpstr>agenda</vt:lpstr>
      <vt:lpstr>EXCEPTIONS</vt:lpstr>
      <vt:lpstr>EXCEPTIONS</vt:lpstr>
      <vt:lpstr>EXCEPTIONS</vt:lpstr>
      <vt:lpstr>EXCEPTIONS</vt:lpstr>
      <vt:lpstr>agenda</vt:lpstr>
      <vt:lpstr>REFACTORING</vt:lpstr>
      <vt:lpstr>REFACTORING</vt:lpstr>
      <vt:lpstr>REFACTORING</vt:lpstr>
      <vt:lpstr>REFACTORING</vt:lpstr>
      <vt:lpstr>REFACTORING</vt:lpstr>
      <vt:lpstr>REFACTORING</vt:lpstr>
      <vt:lpstr>REFACTORING</vt:lpstr>
      <vt:lpstr>REFACTORING</vt:lpstr>
      <vt:lpstr>REFACTORING</vt:lpstr>
      <vt:lpstr>QUESTIONS?</vt:lpstr>
      <vt:lpstr>THANK YOU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QUALITY</dc:title>
  <dc:creator>RePack by Diakov</dc:creator>
  <cp:lastModifiedBy>RePack by Diakov</cp:lastModifiedBy>
  <cp:revision>402</cp:revision>
  <cp:lastPrinted>2015-07-09T12:46:33Z</cp:lastPrinted>
  <dcterms:created xsi:type="dcterms:W3CDTF">2017-02-19T21:51:42Z</dcterms:created>
  <dcterms:modified xsi:type="dcterms:W3CDTF">2017-04-13T22:36:26Z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0x01010053FBAAD7C9E6E745B7FEE6CC7DC24E33</vt:lpwstr>
  </property>
  <property fmtid="{D5CDD505-2E9C-101B-9397-08002B2CF9AE}" pid="3" name="_dlc_DocIdItemGuid">
    <vt:lpwstr>c6115f85-6132-4f6f-889d-0e8f35c631e2</vt:lpwstr>
  </property>
</Properties>
</file>